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19" roundtripDataSignature="AMtx7mhAJ0foM0qCU0Q7B9tb4EOkLgopx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C87ADB9-4D7E-4BB6-96BA-45BBF84D19B8}">
  <a:tblStyle styleId="{DC87ADB9-4D7E-4BB6-96BA-45BBF84D19B8}"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customschemas.google.com/relationships/presentationmetadata" Target="meta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1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1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4" name="Google Shape;164;p1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0" name="Google Shape;10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 name="Google Shape;101;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8" name="Google Shape;108;p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p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p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p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p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3"/>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4"/>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4"/>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5" name="Shape 25"/>
        <p:cNvGrpSpPr/>
        <p:nvPr/>
      </p:nvGrpSpPr>
      <p:grpSpPr>
        <a:xfrm>
          <a:off x="0" y="0"/>
          <a:ext cx="0" cy="0"/>
          <a:chOff x="0" y="0"/>
          <a:chExt cx="0" cy="0"/>
        </a:xfrm>
      </p:grpSpPr>
      <p:sp>
        <p:nvSpPr>
          <p:cNvPr id="26" name="Google Shape;26;p16"/>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16"/>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8" name="Google Shape;28;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17"/>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17"/>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18"/>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18"/>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1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1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1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1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2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2"/>
          <p:cNvSpPr/>
          <p:nvPr>
            <p:ph idx="2" type="pic"/>
          </p:nvPr>
        </p:nvSpPr>
        <p:spPr>
          <a:xfrm>
            <a:off x="1792288" y="612775"/>
            <a:ext cx="5486400" cy="4114800"/>
          </a:xfrm>
          <a:prstGeom prst="rect">
            <a:avLst/>
          </a:prstGeom>
          <a:noFill/>
          <a:ln>
            <a:noFill/>
          </a:ln>
        </p:spPr>
      </p:sp>
      <p:sp>
        <p:nvSpPr>
          <p:cNvPr id="68" name="Google Shape;68;p2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www.igpm.org.uk/" TargetMode="Externa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mailto:info@igpm.org.uk" TargetMode="Externa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7"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b="0" l="0" r="0" t="0"/>
          <a:stretch/>
        </p:blipFill>
        <p:spPr>
          <a:xfrm>
            <a:off x="863856" y="2464111"/>
            <a:ext cx="5257047" cy="1923631"/>
          </a:xfrm>
          <a:prstGeom prst="rect">
            <a:avLst/>
          </a:prstGeom>
          <a:noFill/>
          <a:ln>
            <a:noFill/>
          </a:ln>
        </p:spPr>
      </p:pic>
      <p:cxnSp>
        <p:nvCxnSpPr>
          <p:cNvPr id="89" name="Google Shape;89;p1"/>
          <p:cNvCxnSpPr/>
          <p:nvPr/>
        </p:nvCxnSpPr>
        <p:spPr>
          <a:xfrm>
            <a:off x="6339948" y="1570814"/>
            <a:ext cx="0" cy="3710227"/>
          </a:xfrm>
          <a:prstGeom prst="straightConnector1">
            <a:avLst/>
          </a:prstGeom>
          <a:noFill/>
          <a:ln cap="flat" cmpd="sng" w="19050">
            <a:solidFill>
              <a:srgbClr val="1ED6FF"/>
            </a:solidFill>
            <a:prstDash val="solid"/>
            <a:round/>
            <a:headEnd len="sm" w="sm" type="none"/>
            <a:tailEnd len="sm" w="sm" type="none"/>
          </a:ln>
        </p:spPr>
      </p:cxnSp>
      <p:sp>
        <p:nvSpPr>
          <p:cNvPr id="90" name="Google Shape;90;p1"/>
          <p:cNvSpPr txBox="1"/>
          <p:nvPr/>
        </p:nvSpPr>
        <p:spPr>
          <a:xfrm>
            <a:off x="6577569" y="2571860"/>
            <a:ext cx="2232248" cy="181588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GB" sz="2800" u="none" cap="none" strike="noStrike">
                <a:solidFill>
                  <a:srgbClr val="244061"/>
                </a:solidFill>
                <a:latin typeface="Cambria"/>
                <a:ea typeface="Cambria"/>
                <a:cs typeface="Cambria"/>
                <a:sym typeface="Cambria"/>
              </a:rPr>
              <a:t>Member Status Accreditation Framework</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pic>
        <p:nvPicPr>
          <p:cNvPr id="152" name="Google Shape;152;p10"/>
          <p:cNvPicPr preferRelativeResize="0"/>
          <p:nvPr/>
        </p:nvPicPr>
        <p:blipFill rotWithShape="1">
          <a:blip r:embed="rId3">
            <a:alphaModFix/>
          </a:blip>
          <a:srcRect b="0" l="0" r="0" t="0"/>
          <a:stretch/>
        </p:blipFill>
        <p:spPr>
          <a:xfrm>
            <a:off x="7236295" y="160567"/>
            <a:ext cx="1660104" cy="609057"/>
          </a:xfrm>
          <a:prstGeom prst="rect">
            <a:avLst/>
          </a:prstGeom>
          <a:noFill/>
          <a:ln>
            <a:noFill/>
          </a:ln>
        </p:spPr>
      </p:pic>
      <p:sp>
        <p:nvSpPr>
          <p:cNvPr id="153" name="Google Shape;153;p10"/>
          <p:cNvSpPr txBox="1"/>
          <p:nvPr/>
        </p:nvSpPr>
        <p:spPr>
          <a:xfrm>
            <a:off x="174218" y="234264"/>
            <a:ext cx="7062077"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400">
                <a:solidFill>
                  <a:srgbClr val="244061"/>
                </a:solidFill>
                <a:latin typeface="Cambria"/>
                <a:ea typeface="Cambria"/>
                <a:cs typeface="Cambria"/>
                <a:sym typeface="Cambria"/>
              </a:rPr>
              <a:t>IGPM Accreditation Framework - Member (2)</a:t>
            </a:r>
            <a:endParaRPr/>
          </a:p>
        </p:txBody>
      </p:sp>
      <p:graphicFrame>
        <p:nvGraphicFramePr>
          <p:cNvPr id="154" name="Google Shape;154;p10"/>
          <p:cNvGraphicFramePr/>
          <p:nvPr/>
        </p:nvGraphicFramePr>
        <p:xfrm>
          <a:off x="395536" y="695929"/>
          <a:ext cx="3000000" cy="3000000"/>
        </p:xfrm>
        <a:graphic>
          <a:graphicData uri="http://schemas.openxmlformats.org/drawingml/2006/table">
            <a:tbl>
              <a:tblPr bandRow="1" firstRow="1">
                <a:noFill/>
                <a:tableStyleId>{DC87ADB9-4D7E-4BB6-96BA-45BBF84D19B8}</a:tableStyleId>
              </a:tblPr>
              <a:tblGrid>
                <a:gridCol w="2304250"/>
                <a:gridCol w="6048675"/>
              </a:tblGrid>
              <a:tr h="217550">
                <a:tc>
                  <a:txBody>
                    <a:bodyPr/>
                    <a:lstStyle/>
                    <a:p>
                      <a:pPr indent="0" lvl="0" marL="0" marR="0" rtl="0" algn="l">
                        <a:spcBef>
                          <a:spcPts val="0"/>
                        </a:spcBef>
                        <a:spcAft>
                          <a:spcPts val="0"/>
                        </a:spcAft>
                        <a:buNone/>
                      </a:pPr>
                      <a:r>
                        <a:rPr lang="en-GB" sz="1800"/>
                        <a:t>Domain</a:t>
                      </a:r>
                      <a:endParaRPr/>
                    </a:p>
                  </a:txBody>
                  <a:tcPr marT="45725" marB="45725" marR="91450" marL="91450"/>
                </a:tc>
                <a:tc>
                  <a:txBody>
                    <a:bodyPr/>
                    <a:lstStyle/>
                    <a:p>
                      <a:pPr indent="0" lvl="0" marL="0" marR="0" rtl="0" algn="l">
                        <a:spcBef>
                          <a:spcPts val="0"/>
                        </a:spcBef>
                        <a:spcAft>
                          <a:spcPts val="0"/>
                        </a:spcAft>
                        <a:buNone/>
                      </a:pPr>
                      <a:r>
                        <a:rPr lang="en-GB" sz="1800"/>
                        <a:t>Evidence</a:t>
                      </a:r>
                      <a:endParaRPr/>
                    </a:p>
                  </a:txBody>
                  <a:tcPr marT="45725" marB="45725" marR="91450" marL="91450"/>
                </a:tc>
              </a:tr>
              <a:tr h="1573175">
                <a:tc>
                  <a:txBody>
                    <a:bodyPr/>
                    <a:lstStyle/>
                    <a:p>
                      <a:pPr indent="0" lvl="0" marL="0" marR="0" rtl="0" algn="l">
                        <a:spcBef>
                          <a:spcPts val="0"/>
                        </a:spcBef>
                        <a:spcAft>
                          <a:spcPts val="0"/>
                        </a:spcAft>
                        <a:buNone/>
                      </a:pPr>
                      <a:r>
                        <a:rPr lang="en-GB" sz="1200"/>
                        <a:t>4. Managing and Improving</a:t>
                      </a:r>
                      <a:r>
                        <a:rPr lang="en-GB" sz="1200"/>
                        <a:t> Patient Services</a:t>
                      </a:r>
                      <a:endParaRPr sz="1200"/>
                    </a:p>
                  </a:txBody>
                  <a:tcPr marT="45725" marB="45725" marR="91450" marL="91450"/>
                </a:tc>
                <a:tc>
                  <a:txBody>
                    <a:bodyPr/>
                    <a:lstStyle/>
                    <a:p>
                      <a:pPr indent="0" lvl="0" marL="0" marR="0" rtl="0" algn="l">
                        <a:spcBef>
                          <a:spcPts val="0"/>
                        </a:spcBef>
                        <a:spcAft>
                          <a:spcPts val="0"/>
                        </a:spcAft>
                        <a:buClr>
                          <a:schemeClr val="dk1"/>
                        </a:buClr>
                        <a:buSzPts val="1200"/>
                        <a:buFont typeface="Arial"/>
                        <a:buNone/>
                      </a:pPr>
                      <a:r>
                        <a:rPr lang="en-GB" sz="1200"/>
                        <a:t>Explain responsibilities or activity in</a:t>
                      </a:r>
                      <a:endParaRPr/>
                    </a:p>
                    <a:p>
                      <a:pPr indent="-171450" lvl="0" marL="171450" marR="0" rtl="0" algn="l">
                        <a:spcBef>
                          <a:spcPts val="0"/>
                        </a:spcBef>
                        <a:spcAft>
                          <a:spcPts val="0"/>
                        </a:spcAft>
                        <a:buClr>
                          <a:schemeClr val="dk1"/>
                        </a:buClr>
                        <a:buSzPts val="1200"/>
                        <a:buFont typeface="Arial"/>
                        <a:buChar char="•"/>
                      </a:pPr>
                      <a:r>
                        <a:rPr lang="en-GB" sz="1200"/>
                        <a:t>Audit work,</a:t>
                      </a:r>
                      <a:r>
                        <a:rPr lang="en-GB" sz="1200"/>
                        <a:t> oversight of QOF, enhanced services and core GP contract compliance and delivery. </a:t>
                      </a:r>
                      <a:endParaRPr/>
                    </a:p>
                    <a:p>
                      <a:pPr indent="-171450" lvl="0" marL="171450" marR="0" rtl="0" algn="l">
                        <a:spcBef>
                          <a:spcPts val="0"/>
                        </a:spcBef>
                        <a:spcAft>
                          <a:spcPts val="0"/>
                        </a:spcAft>
                        <a:buClr>
                          <a:schemeClr val="dk1"/>
                        </a:buClr>
                        <a:buSzPts val="1200"/>
                        <a:buFont typeface="Arial"/>
                        <a:buChar char="•"/>
                      </a:pPr>
                      <a:r>
                        <a:rPr lang="en-GB" sz="1200"/>
                        <a:t>Continuing service improvement and evaluation of service provision and productivity</a:t>
                      </a:r>
                      <a:endParaRPr/>
                    </a:p>
                    <a:p>
                      <a:pPr indent="-171450" lvl="0" marL="171450" marR="0" rtl="0" algn="l">
                        <a:spcBef>
                          <a:spcPts val="0"/>
                        </a:spcBef>
                        <a:spcAft>
                          <a:spcPts val="0"/>
                        </a:spcAft>
                        <a:buClr>
                          <a:schemeClr val="dk1"/>
                        </a:buClr>
                        <a:buSzPts val="1200"/>
                        <a:buFont typeface="Arial"/>
                        <a:buChar char="•"/>
                      </a:pPr>
                      <a:r>
                        <a:rPr lang="en-GB" sz="1200"/>
                        <a:t>Quality improvement initiatives </a:t>
                      </a:r>
                      <a:endParaRPr/>
                    </a:p>
                    <a:p>
                      <a:pPr indent="-171450" lvl="0" marL="171450" marR="0" rtl="0" algn="l">
                        <a:spcBef>
                          <a:spcPts val="0"/>
                        </a:spcBef>
                        <a:spcAft>
                          <a:spcPts val="0"/>
                        </a:spcAft>
                        <a:buClr>
                          <a:schemeClr val="dk1"/>
                        </a:buClr>
                        <a:buSzPts val="1200"/>
                        <a:buFont typeface="Arial"/>
                        <a:buChar char="•"/>
                      </a:pPr>
                      <a:r>
                        <a:rPr lang="en-GB" sz="1200"/>
                        <a:t>significant event analysis, incident reporting and complaints procedures</a:t>
                      </a:r>
                      <a:endParaRPr/>
                    </a:p>
                    <a:p>
                      <a:pPr indent="-171450" lvl="0" marL="171450" marR="0" rtl="0" algn="l">
                        <a:spcBef>
                          <a:spcPts val="0"/>
                        </a:spcBef>
                        <a:spcAft>
                          <a:spcPts val="0"/>
                        </a:spcAft>
                        <a:buClr>
                          <a:schemeClr val="dk1"/>
                        </a:buClr>
                        <a:buSzPts val="1200"/>
                        <a:buFont typeface="Arial"/>
                        <a:buChar char="•"/>
                      </a:pPr>
                      <a:r>
                        <a:rPr lang="en-GB" sz="1200"/>
                        <a:t>Working with other NHS providers, council services and third sector</a:t>
                      </a:r>
                      <a:endParaRPr/>
                    </a:p>
                    <a:p>
                      <a:pPr indent="-171450" lvl="0" marL="171450" marR="0" rtl="0" algn="l">
                        <a:spcBef>
                          <a:spcPts val="0"/>
                        </a:spcBef>
                        <a:spcAft>
                          <a:spcPts val="0"/>
                        </a:spcAft>
                        <a:buClr>
                          <a:schemeClr val="dk1"/>
                        </a:buClr>
                        <a:buSzPts val="1200"/>
                        <a:buFont typeface="Arial"/>
                        <a:buChar char="•"/>
                      </a:pPr>
                      <a:r>
                        <a:rPr lang="en-GB" sz="1200"/>
                        <a:t>Networking locally and regionally in delivering NHS reform agendas</a:t>
                      </a:r>
                      <a:endParaRPr/>
                    </a:p>
                  </a:txBody>
                  <a:tcPr marT="45725" marB="45725" marR="91450" marL="91450"/>
                </a:tc>
              </a:tr>
              <a:tr h="1388100">
                <a:tc>
                  <a:txBody>
                    <a:bodyPr/>
                    <a:lstStyle/>
                    <a:p>
                      <a:pPr indent="0" lvl="0" marL="0" marR="0" rtl="0" algn="l">
                        <a:spcBef>
                          <a:spcPts val="0"/>
                        </a:spcBef>
                        <a:spcAft>
                          <a:spcPts val="0"/>
                        </a:spcAft>
                        <a:buNone/>
                      </a:pPr>
                      <a:r>
                        <a:rPr lang="en-GB" sz="1200"/>
                        <a:t>5. Working</a:t>
                      </a:r>
                      <a:r>
                        <a:rPr lang="en-GB" sz="1200"/>
                        <a:t> with Patients</a:t>
                      </a:r>
                      <a:endParaRPr sz="1200"/>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lang="en-GB" sz="1200"/>
                        <a:t>Demonstrating active patient and public involvement in service delivery</a:t>
                      </a:r>
                      <a:endParaRPr/>
                    </a:p>
                    <a:p>
                      <a:pPr indent="-171450" lvl="0" marL="171450" marR="0" rtl="0" algn="l">
                        <a:lnSpc>
                          <a:spcPct val="100000"/>
                        </a:lnSpc>
                        <a:spcBef>
                          <a:spcPts val="0"/>
                        </a:spcBef>
                        <a:spcAft>
                          <a:spcPts val="0"/>
                        </a:spcAft>
                        <a:buClr>
                          <a:schemeClr val="dk1"/>
                        </a:buClr>
                        <a:buSzPts val="1200"/>
                        <a:buFont typeface="Arial"/>
                        <a:buChar char="•"/>
                      </a:pPr>
                      <a:r>
                        <a:rPr lang="en-GB" sz="1200"/>
                        <a:t>Direct patient liaison activity</a:t>
                      </a:r>
                      <a:endParaRPr/>
                    </a:p>
                    <a:p>
                      <a:pPr indent="-171450" lvl="0" marL="171450" marR="0" rtl="0" algn="l">
                        <a:lnSpc>
                          <a:spcPct val="100000"/>
                        </a:lnSpc>
                        <a:spcBef>
                          <a:spcPts val="0"/>
                        </a:spcBef>
                        <a:spcAft>
                          <a:spcPts val="0"/>
                        </a:spcAft>
                        <a:buClr>
                          <a:schemeClr val="dk1"/>
                        </a:buClr>
                        <a:buSzPts val="1200"/>
                        <a:buFont typeface="Arial"/>
                        <a:buChar char="•"/>
                      </a:pPr>
                      <a:r>
                        <a:rPr lang="en-GB" sz="1200"/>
                        <a:t>Ensuring all aspects of patient safety whilst in the active care of the practice</a:t>
                      </a:r>
                      <a:endParaRPr/>
                    </a:p>
                    <a:p>
                      <a:pPr indent="-171450" lvl="0" marL="171450" marR="0" rtl="0" algn="l">
                        <a:spcBef>
                          <a:spcPts val="0"/>
                        </a:spcBef>
                        <a:spcAft>
                          <a:spcPts val="0"/>
                        </a:spcAft>
                        <a:buClr>
                          <a:schemeClr val="dk1"/>
                        </a:buClr>
                        <a:buSzPts val="1200"/>
                        <a:buFont typeface="Arial"/>
                        <a:buChar char="•"/>
                      </a:pPr>
                      <a:r>
                        <a:rPr lang="en-GB" sz="1200"/>
                        <a:t>Patient surveys and feedback. Implementation of results and findings.</a:t>
                      </a:r>
                      <a:endParaRPr/>
                    </a:p>
                    <a:p>
                      <a:pPr indent="-171450" lvl="0" marL="171450" marR="0" rtl="0" algn="l">
                        <a:spcBef>
                          <a:spcPts val="0"/>
                        </a:spcBef>
                        <a:spcAft>
                          <a:spcPts val="0"/>
                        </a:spcAft>
                        <a:buClr>
                          <a:schemeClr val="dk1"/>
                        </a:buClr>
                        <a:buSzPts val="1200"/>
                        <a:buFont typeface="Arial"/>
                        <a:buChar char="•"/>
                      </a:pPr>
                      <a:r>
                        <a:rPr lang="en-GB" sz="1200"/>
                        <a:t>Extent of engaging with patients and communications strategy (e.g. newsletters, website, social media, campaigns)</a:t>
                      </a:r>
                      <a:endParaRPr/>
                    </a:p>
                    <a:p>
                      <a:pPr indent="-171450" lvl="0" marL="171450" marR="0" rtl="0" algn="l">
                        <a:spcBef>
                          <a:spcPts val="0"/>
                        </a:spcBef>
                        <a:spcAft>
                          <a:spcPts val="0"/>
                        </a:spcAft>
                        <a:buClr>
                          <a:schemeClr val="dk1"/>
                        </a:buClr>
                        <a:buSzPts val="1200"/>
                        <a:buFont typeface="Arial"/>
                        <a:buChar char="•"/>
                      </a:pPr>
                      <a:r>
                        <a:rPr lang="en-GB" sz="1200"/>
                        <a:t>Optimising access and work on reducing waiting times for appointments</a:t>
                      </a:r>
                      <a:endParaRPr/>
                    </a:p>
                  </a:txBody>
                  <a:tcPr marT="45725" marB="45725" marR="91450" marL="91450"/>
                </a:tc>
              </a:tr>
              <a:tr h="1388100">
                <a:tc>
                  <a:txBody>
                    <a:bodyPr/>
                    <a:lstStyle/>
                    <a:p>
                      <a:pPr indent="0" lvl="0" marL="0" marR="0" rtl="0" algn="l">
                        <a:spcBef>
                          <a:spcPts val="0"/>
                        </a:spcBef>
                        <a:spcAft>
                          <a:spcPts val="0"/>
                        </a:spcAft>
                        <a:buNone/>
                      </a:pPr>
                      <a:r>
                        <a:rPr lang="en-GB" sz="1200"/>
                        <a:t>6. Workforce</a:t>
                      </a:r>
                      <a:endParaRPr/>
                    </a:p>
                  </a:txBody>
                  <a:tcPr marT="45725" marB="45725" marR="91450" marL="91450"/>
                </a:tc>
                <a:tc>
                  <a:txBody>
                    <a:bodyPr/>
                    <a:lstStyle/>
                    <a:p>
                      <a:pPr indent="-171450" lvl="0" marL="171450" marR="0" rtl="0" algn="l">
                        <a:spcBef>
                          <a:spcPts val="0"/>
                        </a:spcBef>
                        <a:spcAft>
                          <a:spcPts val="0"/>
                        </a:spcAft>
                        <a:buClr>
                          <a:schemeClr val="dk1"/>
                        </a:buClr>
                        <a:buSzPts val="1200"/>
                        <a:buFont typeface="Arial"/>
                        <a:buChar char="•"/>
                      </a:pPr>
                      <a:r>
                        <a:rPr lang="en-GB" sz="1200"/>
                        <a:t>Activity in recruitment and staff retention and involvement in workforce planning</a:t>
                      </a:r>
                      <a:endParaRPr/>
                    </a:p>
                    <a:p>
                      <a:pPr indent="-171450" lvl="0" marL="171450" marR="0" rtl="0" algn="l">
                        <a:spcBef>
                          <a:spcPts val="0"/>
                        </a:spcBef>
                        <a:spcAft>
                          <a:spcPts val="0"/>
                        </a:spcAft>
                        <a:buClr>
                          <a:schemeClr val="dk1"/>
                        </a:buClr>
                        <a:buSzPts val="1200"/>
                        <a:buFont typeface="Arial"/>
                        <a:buChar char="•"/>
                      </a:pPr>
                      <a:r>
                        <a:rPr lang="en-GB" sz="1200"/>
                        <a:t>Extent of responsibility for the line management of staff and evidence of workplace improvement activity. </a:t>
                      </a:r>
                      <a:endParaRPr sz="1200"/>
                    </a:p>
                    <a:p>
                      <a:pPr indent="-171450" lvl="0" marL="171450" marR="0" rtl="0" algn="l">
                        <a:spcBef>
                          <a:spcPts val="0"/>
                        </a:spcBef>
                        <a:spcAft>
                          <a:spcPts val="0"/>
                        </a:spcAft>
                        <a:buClr>
                          <a:schemeClr val="dk1"/>
                        </a:buClr>
                        <a:buSzPts val="1200"/>
                        <a:buFont typeface="Arial"/>
                        <a:buChar char="•"/>
                      </a:pPr>
                      <a:r>
                        <a:rPr lang="en-GB" sz="1200"/>
                        <a:t>Demonstrates knowledge and understanding of HR policies including performance management, disciplinary procedures and managing sickness absence</a:t>
                      </a:r>
                      <a:endParaRPr/>
                    </a:p>
                    <a:p>
                      <a:pPr indent="-171450" lvl="0" marL="171450" marR="0" rtl="0" algn="l">
                        <a:spcBef>
                          <a:spcPts val="0"/>
                        </a:spcBef>
                        <a:spcAft>
                          <a:spcPts val="0"/>
                        </a:spcAft>
                        <a:buClr>
                          <a:schemeClr val="dk1"/>
                        </a:buClr>
                        <a:buSzPts val="1200"/>
                        <a:buFont typeface="Arial"/>
                        <a:buChar char="•"/>
                      </a:pPr>
                      <a:r>
                        <a:rPr lang="en-GB" sz="1200"/>
                        <a:t>Has undergone specific training in employee relations issues. Evidence of fair employment practice </a:t>
                      </a:r>
                      <a:endParaRPr/>
                    </a:p>
                  </a:txBody>
                  <a:tcPr marT="45725" marB="45725" marR="91450" marL="91450"/>
                </a:tc>
              </a:tr>
              <a:tr h="1203025">
                <a:tc>
                  <a:txBody>
                    <a:bodyPr/>
                    <a:lstStyle/>
                    <a:p>
                      <a:pPr indent="0" lvl="0" marL="0" marR="0" rtl="0" algn="l">
                        <a:spcBef>
                          <a:spcPts val="0"/>
                        </a:spcBef>
                        <a:spcAft>
                          <a:spcPts val="0"/>
                        </a:spcAft>
                        <a:buNone/>
                      </a:pPr>
                      <a:r>
                        <a:rPr lang="en-GB" sz="1200"/>
                        <a:t>7. Financial proficiency</a:t>
                      </a:r>
                      <a:r>
                        <a:rPr lang="en-GB" sz="1200"/>
                        <a:t> and practice fiscal stability</a:t>
                      </a:r>
                      <a:endParaRPr sz="1200"/>
                    </a:p>
                  </a:txBody>
                  <a:tcPr marT="45725" marB="45725" marR="91450" marL="91450"/>
                </a:tc>
                <a:tc>
                  <a:txBody>
                    <a:bodyPr/>
                    <a:lstStyle/>
                    <a:p>
                      <a:pPr indent="0" lvl="0" marL="0" marR="0" rtl="0" algn="l">
                        <a:spcBef>
                          <a:spcPts val="0"/>
                        </a:spcBef>
                        <a:spcAft>
                          <a:spcPts val="0"/>
                        </a:spcAft>
                        <a:buNone/>
                      </a:pPr>
                      <a:r>
                        <a:rPr lang="en-GB" sz="1200"/>
                        <a:t>Candidate can demonstrate</a:t>
                      </a:r>
                      <a:endParaRPr/>
                    </a:p>
                    <a:p>
                      <a:pPr indent="-171450" lvl="0" marL="171450" marR="0" rtl="0" algn="l">
                        <a:spcBef>
                          <a:spcPts val="0"/>
                        </a:spcBef>
                        <a:spcAft>
                          <a:spcPts val="0"/>
                        </a:spcAft>
                        <a:buClr>
                          <a:schemeClr val="dk1"/>
                        </a:buClr>
                        <a:buSzPts val="1200"/>
                        <a:buFont typeface="Arial"/>
                        <a:buChar char="•"/>
                      </a:pPr>
                      <a:r>
                        <a:rPr lang="en-GB" sz="1200"/>
                        <a:t>Effective management of practice finances</a:t>
                      </a:r>
                      <a:endParaRPr/>
                    </a:p>
                    <a:p>
                      <a:pPr indent="-171450" lvl="0" marL="171450" marR="0" rtl="0" algn="l">
                        <a:spcBef>
                          <a:spcPts val="0"/>
                        </a:spcBef>
                        <a:spcAft>
                          <a:spcPts val="0"/>
                        </a:spcAft>
                        <a:buClr>
                          <a:schemeClr val="dk1"/>
                        </a:buClr>
                        <a:buSzPts val="1200"/>
                        <a:buFont typeface="Arial"/>
                        <a:buChar char="•"/>
                      </a:pPr>
                      <a:r>
                        <a:rPr lang="en-GB" sz="1200"/>
                        <a:t>Oversight of practice</a:t>
                      </a:r>
                      <a:r>
                        <a:rPr lang="en-GB" sz="1200"/>
                        <a:t> accounts and working with accountants</a:t>
                      </a:r>
                      <a:endParaRPr/>
                    </a:p>
                    <a:p>
                      <a:pPr indent="-171450" lvl="0" marL="171450" marR="0" rtl="0" algn="l">
                        <a:spcBef>
                          <a:spcPts val="0"/>
                        </a:spcBef>
                        <a:spcAft>
                          <a:spcPts val="0"/>
                        </a:spcAft>
                        <a:buClr>
                          <a:schemeClr val="dk1"/>
                        </a:buClr>
                        <a:buSzPts val="1200"/>
                        <a:buFont typeface="Arial"/>
                        <a:buChar char="•"/>
                      </a:pPr>
                      <a:r>
                        <a:rPr lang="en-GB" sz="1200"/>
                        <a:t>Optimising income streams and value for money</a:t>
                      </a:r>
                      <a:endParaRPr/>
                    </a:p>
                    <a:p>
                      <a:pPr indent="-171450" lvl="0" marL="171450" marR="0" rtl="0" algn="l">
                        <a:spcBef>
                          <a:spcPts val="0"/>
                        </a:spcBef>
                        <a:spcAft>
                          <a:spcPts val="0"/>
                        </a:spcAft>
                        <a:buClr>
                          <a:schemeClr val="dk1"/>
                        </a:buClr>
                        <a:buSzPts val="1200"/>
                        <a:buFont typeface="Arial"/>
                        <a:buChar char="•"/>
                      </a:pPr>
                      <a:r>
                        <a:rPr lang="en-GB" sz="1200"/>
                        <a:t>Evidence of actively managing budgets and expenditure </a:t>
                      </a:r>
                      <a:endParaRPr/>
                    </a:p>
                    <a:p>
                      <a:pPr indent="-171450" lvl="0" marL="171450" marR="0" rtl="0" algn="l">
                        <a:spcBef>
                          <a:spcPts val="0"/>
                        </a:spcBef>
                        <a:spcAft>
                          <a:spcPts val="0"/>
                        </a:spcAft>
                        <a:buClr>
                          <a:schemeClr val="dk1"/>
                        </a:buClr>
                        <a:buSzPts val="1200"/>
                        <a:buFont typeface="Arial"/>
                        <a:buChar char="•"/>
                      </a:pPr>
                      <a:r>
                        <a:rPr lang="en-GB" sz="1200"/>
                        <a:t>Financial forecasting </a:t>
                      </a:r>
                      <a:endParaRPr sz="1200"/>
                    </a:p>
                  </a:txBody>
                  <a:tcPr marT="45725" marB="45725" marR="91450" marL="9145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pic>
        <p:nvPicPr>
          <p:cNvPr id="159" name="Google Shape;159;p11"/>
          <p:cNvPicPr preferRelativeResize="0"/>
          <p:nvPr/>
        </p:nvPicPr>
        <p:blipFill rotWithShape="1">
          <a:blip r:embed="rId3">
            <a:alphaModFix/>
          </a:blip>
          <a:srcRect b="0" l="0" r="0" t="0"/>
          <a:stretch/>
        </p:blipFill>
        <p:spPr>
          <a:xfrm>
            <a:off x="7236295" y="160567"/>
            <a:ext cx="1660104" cy="609057"/>
          </a:xfrm>
          <a:prstGeom prst="rect">
            <a:avLst/>
          </a:prstGeom>
          <a:noFill/>
          <a:ln>
            <a:noFill/>
          </a:ln>
        </p:spPr>
      </p:pic>
      <p:sp>
        <p:nvSpPr>
          <p:cNvPr id="160" name="Google Shape;160;p11"/>
          <p:cNvSpPr txBox="1"/>
          <p:nvPr/>
        </p:nvSpPr>
        <p:spPr>
          <a:xfrm>
            <a:off x="174218" y="234264"/>
            <a:ext cx="7062077"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400">
                <a:solidFill>
                  <a:srgbClr val="244061"/>
                </a:solidFill>
                <a:latin typeface="Cambria"/>
                <a:ea typeface="Cambria"/>
                <a:cs typeface="Cambria"/>
                <a:sym typeface="Cambria"/>
              </a:rPr>
              <a:t>IGPM Accreditation Framework - Member (3)</a:t>
            </a:r>
            <a:endParaRPr/>
          </a:p>
        </p:txBody>
      </p:sp>
      <p:graphicFrame>
        <p:nvGraphicFramePr>
          <p:cNvPr id="161" name="Google Shape;161;p11"/>
          <p:cNvGraphicFramePr/>
          <p:nvPr/>
        </p:nvGraphicFramePr>
        <p:xfrm>
          <a:off x="395536" y="843321"/>
          <a:ext cx="3000000" cy="3000000"/>
        </p:xfrm>
        <a:graphic>
          <a:graphicData uri="http://schemas.openxmlformats.org/drawingml/2006/table">
            <a:tbl>
              <a:tblPr bandRow="1" firstRow="1">
                <a:noFill/>
                <a:tableStyleId>{DC87ADB9-4D7E-4BB6-96BA-45BBF84D19B8}</a:tableStyleId>
              </a:tblPr>
              <a:tblGrid>
                <a:gridCol w="2304250"/>
                <a:gridCol w="6048675"/>
              </a:tblGrid>
              <a:tr h="228600">
                <a:tc>
                  <a:txBody>
                    <a:bodyPr/>
                    <a:lstStyle/>
                    <a:p>
                      <a:pPr indent="0" lvl="0" marL="0" marR="0" rtl="0" algn="l">
                        <a:spcBef>
                          <a:spcPts val="0"/>
                        </a:spcBef>
                        <a:spcAft>
                          <a:spcPts val="0"/>
                        </a:spcAft>
                        <a:buNone/>
                      </a:pPr>
                      <a:r>
                        <a:rPr lang="en-GB" sz="1800"/>
                        <a:t>Domain</a:t>
                      </a:r>
                      <a:endParaRPr/>
                    </a:p>
                  </a:txBody>
                  <a:tcPr marT="45725" marB="45725" marR="91450" marL="91450"/>
                </a:tc>
                <a:tc>
                  <a:txBody>
                    <a:bodyPr/>
                    <a:lstStyle/>
                    <a:p>
                      <a:pPr indent="0" lvl="0" marL="0" marR="0" rtl="0" algn="l">
                        <a:spcBef>
                          <a:spcPts val="0"/>
                        </a:spcBef>
                        <a:spcAft>
                          <a:spcPts val="0"/>
                        </a:spcAft>
                        <a:buNone/>
                      </a:pPr>
                      <a:r>
                        <a:rPr lang="en-GB" sz="1800"/>
                        <a:t>Evidence</a:t>
                      </a:r>
                      <a:endParaRPr/>
                    </a:p>
                  </a:txBody>
                  <a:tcPr marT="45725" marB="45725" marR="91450" marL="91450"/>
                </a:tc>
              </a:tr>
              <a:tr h="1107825">
                <a:tc>
                  <a:txBody>
                    <a:bodyPr/>
                    <a:lstStyle/>
                    <a:p>
                      <a:pPr indent="0" lvl="0" marL="0" marR="0" rtl="0" algn="l">
                        <a:spcBef>
                          <a:spcPts val="0"/>
                        </a:spcBef>
                        <a:spcAft>
                          <a:spcPts val="0"/>
                        </a:spcAft>
                        <a:buNone/>
                      </a:pPr>
                      <a:r>
                        <a:rPr lang="en-GB" sz="1200"/>
                        <a:t>8. Estate and Facilities Management</a:t>
                      </a:r>
                      <a:endParaRPr/>
                    </a:p>
                  </a:txBody>
                  <a:tcPr marT="45725" marB="45725" marR="91450" marL="91450"/>
                </a:tc>
                <a:tc>
                  <a:txBody>
                    <a:bodyPr/>
                    <a:lstStyle/>
                    <a:p>
                      <a:pPr indent="-171450" lvl="0" marL="171450" marR="0" rtl="0" algn="l">
                        <a:spcBef>
                          <a:spcPts val="0"/>
                        </a:spcBef>
                        <a:spcAft>
                          <a:spcPts val="0"/>
                        </a:spcAft>
                        <a:buClr>
                          <a:schemeClr val="dk1"/>
                        </a:buClr>
                        <a:buSzPts val="1200"/>
                        <a:buFont typeface="Arial"/>
                        <a:buChar char="•"/>
                      </a:pPr>
                      <a:r>
                        <a:rPr lang="en-GB" sz="1200"/>
                        <a:t>Risk assessments and health &amp; safety compliance</a:t>
                      </a:r>
                      <a:endParaRPr/>
                    </a:p>
                    <a:p>
                      <a:pPr indent="-171450" lvl="0" marL="171450" marR="0" rtl="0" algn="l">
                        <a:spcBef>
                          <a:spcPts val="0"/>
                        </a:spcBef>
                        <a:spcAft>
                          <a:spcPts val="0"/>
                        </a:spcAft>
                        <a:buClr>
                          <a:schemeClr val="dk1"/>
                        </a:buClr>
                        <a:buSzPts val="1200"/>
                        <a:buFont typeface="Arial"/>
                        <a:buChar char="•"/>
                      </a:pPr>
                      <a:r>
                        <a:rPr lang="en-GB" sz="1200"/>
                        <a:t>Maximising efficiency in estate utilisation and inclusive design improvement</a:t>
                      </a:r>
                      <a:endParaRPr/>
                    </a:p>
                    <a:p>
                      <a:pPr indent="-171450" lvl="0" marL="171450" marR="0" rtl="0" algn="l">
                        <a:spcBef>
                          <a:spcPts val="0"/>
                        </a:spcBef>
                        <a:spcAft>
                          <a:spcPts val="0"/>
                        </a:spcAft>
                        <a:buClr>
                          <a:schemeClr val="dk1"/>
                        </a:buClr>
                        <a:buSzPts val="1200"/>
                        <a:buFont typeface="Arial"/>
                        <a:buChar char="•"/>
                      </a:pPr>
                      <a:r>
                        <a:rPr lang="en-GB" sz="1200"/>
                        <a:t>Evidence of attempts to improve practice carbon footprint. Any future estate planning.</a:t>
                      </a:r>
                      <a:endParaRPr/>
                    </a:p>
                    <a:p>
                      <a:pPr indent="-171450" lvl="0" marL="171450" marR="0" rtl="0" algn="l">
                        <a:spcBef>
                          <a:spcPts val="0"/>
                        </a:spcBef>
                        <a:spcAft>
                          <a:spcPts val="0"/>
                        </a:spcAft>
                        <a:buClr>
                          <a:schemeClr val="dk1"/>
                        </a:buClr>
                        <a:buSzPts val="1200"/>
                        <a:buFont typeface="Arial"/>
                        <a:buChar char="•"/>
                      </a:pPr>
                      <a:r>
                        <a:rPr lang="en-GB" sz="1200"/>
                        <a:t>Any impact assessment on patient and staff experience relating to the practice environment</a:t>
                      </a:r>
                      <a:endParaRPr/>
                    </a:p>
                    <a:p>
                      <a:pPr indent="-171450" lvl="0" marL="171450" marR="0" rtl="0" algn="l">
                        <a:spcBef>
                          <a:spcPts val="0"/>
                        </a:spcBef>
                        <a:spcAft>
                          <a:spcPts val="0"/>
                        </a:spcAft>
                        <a:buClr>
                          <a:schemeClr val="dk1"/>
                        </a:buClr>
                        <a:buSzPts val="1200"/>
                        <a:buFont typeface="Arial"/>
                        <a:buChar char="•"/>
                      </a:pPr>
                      <a:r>
                        <a:rPr lang="en-GB" sz="1200"/>
                        <a:t>Digital considerations in the development of service provision. Remote consultations and patient monitoring </a:t>
                      </a:r>
                      <a:endParaRPr sz="1200"/>
                    </a:p>
                  </a:txBody>
                  <a:tcPr marT="45725" marB="45725" marR="91450" marL="91450"/>
                </a:tc>
              </a:tr>
              <a:tr h="1204125">
                <a:tc>
                  <a:txBody>
                    <a:bodyPr/>
                    <a:lstStyle/>
                    <a:p>
                      <a:pPr indent="0" lvl="0" marL="0" marR="0" rtl="0" algn="l">
                        <a:spcBef>
                          <a:spcPts val="0"/>
                        </a:spcBef>
                        <a:spcAft>
                          <a:spcPts val="0"/>
                        </a:spcAft>
                        <a:buNone/>
                      </a:pPr>
                      <a:r>
                        <a:rPr lang="en-GB" sz="1200"/>
                        <a:t>9. Working with other organisations</a:t>
                      </a:r>
                      <a:r>
                        <a:rPr lang="en-GB" sz="1200"/>
                        <a:t> and service providers</a:t>
                      </a:r>
                      <a:endParaRPr sz="1200"/>
                    </a:p>
                  </a:txBody>
                  <a:tcPr marT="45725" marB="45725" marR="91450" marL="91450"/>
                </a:tc>
                <a:tc>
                  <a:txBody>
                    <a:bodyPr/>
                    <a:lstStyle/>
                    <a:p>
                      <a:pPr indent="-171450" lvl="0" marL="171450" marR="0" rtl="0" algn="l">
                        <a:spcBef>
                          <a:spcPts val="0"/>
                        </a:spcBef>
                        <a:spcAft>
                          <a:spcPts val="0"/>
                        </a:spcAft>
                        <a:buClr>
                          <a:schemeClr val="dk1"/>
                        </a:buClr>
                        <a:buSzPts val="1200"/>
                        <a:buFont typeface="Arial"/>
                        <a:buChar char="•"/>
                      </a:pPr>
                      <a:r>
                        <a:rPr lang="en-GB" sz="1200"/>
                        <a:t>Evidence of developing and maintaining good relationships with other health and care commissioner and provider services</a:t>
                      </a:r>
                      <a:endParaRPr/>
                    </a:p>
                    <a:p>
                      <a:pPr indent="-171450" lvl="0" marL="171450" marR="0" rtl="0" algn="l">
                        <a:spcBef>
                          <a:spcPts val="0"/>
                        </a:spcBef>
                        <a:spcAft>
                          <a:spcPts val="0"/>
                        </a:spcAft>
                        <a:buClr>
                          <a:schemeClr val="dk1"/>
                        </a:buClr>
                        <a:buSzPts val="1200"/>
                        <a:buFont typeface="Arial"/>
                        <a:buChar char="•"/>
                      </a:pPr>
                      <a:r>
                        <a:rPr lang="en-GB" sz="1200"/>
                        <a:t>Examples of developing local networks within the current local construct of the NHS and representation of the practice </a:t>
                      </a:r>
                      <a:endParaRPr/>
                    </a:p>
                    <a:p>
                      <a:pPr indent="-171450" lvl="0" marL="171450" marR="0" rtl="0" algn="l">
                        <a:spcBef>
                          <a:spcPts val="0"/>
                        </a:spcBef>
                        <a:spcAft>
                          <a:spcPts val="0"/>
                        </a:spcAft>
                        <a:buClr>
                          <a:schemeClr val="dk1"/>
                        </a:buClr>
                        <a:buSzPts val="1200"/>
                        <a:buFont typeface="Arial"/>
                        <a:buChar char="•"/>
                      </a:pPr>
                      <a:r>
                        <a:rPr lang="en-GB" sz="1200"/>
                        <a:t>Collaboration with and providing support to other health and care professionals outside of the practice </a:t>
                      </a:r>
                      <a:endParaRPr/>
                    </a:p>
                    <a:p>
                      <a:pPr indent="-171450" lvl="0" marL="171450" marR="0" rtl="0" algn="l">
                        <a:spcBef>
                          <a:spcPts val="0"/>
                        </a:spcBef>
                        <a:spcAft>
                          <a:spcPts val="0"/>
                        </a:spcAft>
                        <a:buClr>
                          <a:schemeClr val="dk1"/>
                        </a:buClr>
                        <a:buSzPts val="1200"/>
                        <a:buFont typeface="Arial"/>
                        <a:buChar char="•"/>
                      </a:pPr>
                      <a:r>
                        <a:rPr lang="en-GB" sz="1200"/>
                        <a:t>Working with services and organisations in relation to the wider determinants of health, both in the statutory and non statutory sectors</a:t>
                      </a:r>
                      <a:endParaRPr/>
                    </a:p>
                  </a:txBody>
                  <a:tcPr marT="45725" marB="45725" marR="91450" marL="91450"/>
                </a:tc>
              </a:tr>
              <a:tr h="1534200">
                <a:tc>
                  <a:txBody>
                    <a:bodyPr/>
                    <a:lstStyle/>
                    <a:p>
                      <a:pPr indent="0" lvl="0" marL="0" marR="0" rtl="0" algn="l">
                        <a:spcBef>
                          <a:spcPts val="0"/>
                        </a:spcBef>
                        <a:spcAft>
                          <a:spcPts val="0"/>
                        </a:spcAft>
                        <a:buNone/>
                      </a:pPr>
                      <a:r>
                        <a:rPr lang="en-GB" sz="1200"/>
                        <a:t>10. Probity,</a:t>
                      </a:r>
                      <a:r>
                        <a:rPr lang="en-GB" sz="1200"/>
                        <a:t> legal and compliance, governance</a:t>
                      </a:r>
                      <a:endParaRPr sz="1200"/>
                    </a:p>
                  </a:txBody>
                  <a:tcPr marT="45725" marB="45725" marR="91450" marL="91450"/>
                </a:tc>
                <a:tc>
                  <a:txBody>
                    <a:bodyPr/>
                    <a:lstStyle/>
                    <a:p>
                      <a:pPr indent="-171450" lvl="0" marL="171450" marR="0" rtl="0" algn="l">
                        <a:spcBef>
                          <a:spcPts val="0"/>
                        </a:spcBef>
                        <a:spcAft>
                          <a:spcPts val="0"/>
                        </a:spcAft>
                        <a:buClr>
                          <a:schemeClr val="dk1"/>
                        </a:buClr>
                        <a:buSzPts val="1200"/>
                        <a:buFont typeface="Arial"/>
                        <a:buChar char="•"/>
                      </a:pPr>
                      <a:r>
                        <a:rPr lang="en-GB" sz="1200"/>
                        <a:t>Examples of negotiating, reviewing and performance management of practice contracts and policies.</a:t>
                      </a:r>
                      <a:endParaRPr/>
                    </a:p>
                    <a:p>
                      <a:pPr indent="-171450" lvl="0" marL="171450" marR="0" rtl="0" algn="l">
                        <a:spcBef>
                          <a:spcPts val="0"/>
                        </a:spcBef>
                        <a:spcAft>
                          <a:spcPts val="0"/>
                        </a:spcAft>
                        <a:buClr>
                          <a:schemeClr val="dk1"/>
                        </a:buClr>
                        <a:buSzPts val="1200"/>
                        <a:buFont typeface="Arial"/>
                        <a:buChar char="•"/>
                      </a:pPr>
                      <a:r>
                        <a:rPr lang="en-GB" sz="1200"/>
                        <a:t>CQC registration, preparation for inspection and achievement. Compliance with CQC directives</a:t>
                      </a:r>
                      <a:endParaRPr/>
                    </a:p>
                    <a:p>
                      <a:pPr indent="-171450" lvl="0" marL="171450" marR="0" rtl="0" algn="l">
                        <a:spcBef>
                          <a:spcPts val="0"/>
                        </a:spcBef>
                        <a:spcAft>
                          <a:spcPts val="0"/>
                        </a:spcAft>
                        <a:buClr>
                          <a:schemeClr val="dk1"/>
                        </a:buClr>
                        <a:buSzPts val="1200"/>
                        <a:buFont typeface="Arial"/>
                        <a:buChar char="•"/>
                      </a:pPr>
                      <a:r>
                        <a:rPr lang="en-GB" sz="1200"/>
                        <a:t>Ensuring contemporary partnership agreements and deeds in place</a:t>
                      </a:r>
                      <a:endParaRPr/>
                    </a:p>
                    <a:p>
                      <a:pPr indent="-171450" lvl="0" marL="171450" marR="0" rtl="0" algn="l">
                        <a:spcBef>
                          <a:spcPts val="0"/>
                        </a:spcBef>
                        <a:spcAft>
                          <a:spcPts val="0"/>
                        </a:spcAft>
                        <a:buClr>
                          <a:schemeClr val="dk1"/>
                        </a:buClr>
                        <a:buSzPts val="1200"/>
                        <a:buFont typeface="Arial"/>
                        <a:buChar char="•"/>
                      </a:pPr>
                      <a:r>
                        <a:rPr lang="en-GB" sz="1200"/>
                        <a:t>Assurance activity to commissioners and other key stakeholders, including patient representation groups about practice performance.</a:t>
                      </a:r>
                      <a:endParaRPr/>
                    </a:p>
                  </a:txBody>
                  <a:tcPr marT="45725" marB="45725" marR="91450" marL="9145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2"/>
          <p:cNvSpPr txBox="1"/>
          <p:nvPr>
            <p:ph type="title"/>
          </p:nvPr>
        </p:nvSpPr>
        <p:spPr>
          <a:xfrm>
            <a:off x="457200" y="160567"/>
            <a:ext cx="8229600" cy="892169"/>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rgbClr val="244061"/>
              </a:buClr>
              <a:buSzPts val="2800"/>
              <a:buFont typeface="Cambria"/>
              <a:buNone/>
            </a:pPr>
            <a:r>
              <a:rPr lang="en-GB" sz="2800">
                <a:solidFill>
                  <a:srgbClr val="244061"/>
                </a:solidFill>
                <a:latin typeface="Cambria"/>
                <a:ea typeface="Cambria"/>
                <a:cs typeface="Cambria"/>
                <a:sym typeface="Cambria"/>
              </a:rPr>
              <a:t>Submission of evidence and marking</a:t>
            </a:r>
            <a:endParaRPr/>
          </a:p>
        </p:txBody>
      </p:sp>
      <p:sp>
        <p:nvSpPr>
          <p:cNvPr id="167" name="Google Shape;167;p12"/>
          <p:cNvSpPr txBox="1"/>
          <p:nvPr>
            <p:ph idx="1" type="body"/>
          </p:nvPr>
        </p:nvSpPr>
        <p:spPr>
          <a:xfrm>
            <a:off x="457200" y="1124744"/>
            <a:ext cx="8229600" cy="5400600"/>
          </a:xfrm>
          <a:prstGeom prst="rect">
            <a:avLst/>
          </a:prstGeom>
          <a:noFill/>
          <a:ln>
            <a:noFill/>
          </a:ln>
        </p:spPr>
        <p:txBody>
          <a:bodyPr anchorCtr="0" anchor="t" bIns="45700" lIns="91425" spcFirstLastPara="1" rIns="91425" wrap="square" tIns="45700">
            <a:normAutofit fontScale="25000" lnSpcReduction="20000"/>
          </a:bodyPr>
          <a:lstStyle/>
          <a:p>
            <a:pPr indent="-342900" lvl="0" marL="342900" rtl="0" algn="l">
              <a:spcBef>
                <a:spcPts val="0"/>
              </a:spcBef>
              <a:spcAft>
                <a:spcPts val="0"/>
              </a:spcAft>
              <a:buClr>
                <a:srgbClr val="366092"/>
              </a:buClr>
              <a:buSzPct val="100000"/>
              <a:buChar char="•"/>
            </a:pPr>
            <a:r>
              <a:rPr lang="en-GB" sz="5600">
                <a:solidFill>
                  <a:srgbClr val="366092"/>
                </a:solidFill>
              </a:rPr>
              <a:t>Each application will be reviewed by 3 assessors</a:t>
            </a:r>
            <a:endParaRPr/>
          </a:p>
          <a:p>
            <a:pPr indent="-342900" lvl="0" marL="342900" rtl="0" algn="l">
              <a:spcBef>
                <a:spcPts val="280"/>
              </a:spcBef>
              <a:spcAft>
                <a:spcPts val="0"/>
              </a:spcAft>
              <a:buClr>
                <a:srgbClr val="366092"/>
              </a:buClr>
              <a:buSzPct val="100000"/>
              <a:buChar char="•"/>
            </a:pPr>
            <a:r>
              <a:rPr lang="en-GB" sz="5600">
                <a:solidFill>
                  <a:srgbClr val="366092"/>
                </a:solidFill>
              </a:rPr>
              <a:t>Each assessor will review evidence submitted in all 10 domains</a:t>
            </a:r>
            <a:endParaRPr/>
          </a:p>
          <a:p>
            <a:pPr indent="-342900" lvl="0" marL="342900" rtl="0" algn="l">
              <a:spcBef>
                <a:spcPts val="280"/>
              </a:spcBef>
              <a:spcAft>
                <a:spcPts val="0"/>
              </a:spcAft>
              <a:buClr>
                <a:srgbClr val="366092"/>
              </a:buClr>
              <a:buSzPct val="100000"/>
              <a:buChar char="•"/>
            </a:pPr>
            <a:r>
              <a:rPr lang="en-GB" sz="5600">
                <a:solidFill>
                  <a:srgbClr val="366092"/>
                </a:solidFill>
              </a:rPr>
              <a:t>Slides 9 – 11 give examples of the sort of evidence that needs to be summited in any one domain. A candidate should not be restricted by this guidance and may want to submit other evidence pertinent to that domain. However, the assessors will clearly be using this as a framework and where relevant information to the individual applicant is not submitted it may be difficult to obtain the pass mark in that domain</a:t>
            </a:r>
            <a:endParaRPr/>
          </a:p>
          <a:p>
            <a:pPr indent="-342900" lvl="0" marL="342900" rtl="0" algn="l">
              <a:spcBef>
                <a:spcPts val="280"/>
              </a:spcBef>
              <a:spcAft>
                <a:spcPts val="0"/>
              </a:spcAft>
              <a:buClr>
                <a:srgbClr val="366092"/>
              </a:buClr>
              <a:buSzPct val="100000"/>
              <a:buChar char="•"/>
            </a:pPr>
            <a:r>
              <a:rPr lang="en-GB" sz="5600">
                <a:solidFill>
                  <a:srgbClr val="366092"/>
                </a:solidFill>
              </a:rPr>
              <a:t>All 10 domains will be marked using a closed marking system</a:t>
            </a:r>
            <a:endParaRPr/>
          </a:p>
          <a:p>
            <a:pPr indent="-342900" lvl="0" marL="342900" rtl="0" algn="l">
              <a:spcBef>
                <a:spcPts val="280"/>
              </a:spcBef>
              <a:spcAft>
                <a:spcPts val="0"/>
              </a:spcAft>
              <a:buClr>
                <a:srgbClr val="366092"/>
              </a:buClr>
              <a:buSzPct val="100000"/>
              <a:buChar char="•"/>
            </a:pPr>
            <a:r>
              <a:rPr lang="en-GB" sz="5600">
                <a:solidFill>
                  <a:srgbClr val="366092"/>
                </a:solidFill>
              </a:rPr>
              <a:t>This marking system directs the assessor to evaluate each domain to confirm that sufficient evidence has been submitted to demonstrate the required standard i.e. the standard expected for membership accreditation – is a mark of 5 </a:t>
            </a:r>
            <a:endParaRPr/>
          </a:p>
          <a:p>
            <a:pPr indent="-342900" lvl="0" marL="342900" rtl="0" algn="l">
              <a:spcBef>
                <a:spcPts val="280"/>
              </a:spcBef>
              <a:spcAft>
                <a:spcPts val="0"/>
              </a:spcAft>
              <a:buClr>
                <a:srgbClr val="366092"/>
              </a:buClr>
              <a:buSzPct val="100000"/>
              <a:buChar char="•"/>
            </a:pPr>
            <a:r>
              <a:rPr lang="en-GB" sz="5600">
                <a:solidFill>
                  <a:srgbClr val="366092"/>
                </a:solidFill>
              </a:rPr>
              <a:t>If insufficient evidence is provided in any domain and does not meet the required standard, a mark may be awarded of 4</a:t>
            </a:r>
            <a:endParaRPr/>
          </a:p>
          <a:p>
            <a:pPr indent="-342900" lvl="0" marL="342900" rtl="0" algn="l">
              <a:spcBef>
                <a:spcPts val="280"/>
              </a:spcBef>
              <a:spcAft>
                <a:spcPts val="0"/>
              </a:spcAft>
              <a:buClr>
                <a:srgbClr val="366092"/>
              </a:buClr>
              <a:buSzPct val="100000"/>
              <a:buChar char="•"/>
            </a:pPr>
            <a:r>
              <a:rPr lang="en-GB" sz="5600">
                <a:solidFill>
                  <a:srgbClr val="366092"/>
                </a:solidFill>
              </a:rPr>
              <a:t>In this instance, a mark of 6 will need to be achieved in another domain to still gain an aggregate mark across all domains of at least 5 for the membership award to be made</a:t>
            </a:r>
            <a:endParaRPr/>
          </a:p>
          <a:p>
            <a:pPr indent="-342900" lvl="0" marL="342900" rtl="0" algn="l">
              <a:spcBef>
                <a:spcPts val="280"/>
              </a:spcBef>
              <a:spcAft>
                <a:spcPts val="0"/>
              </a:spcAft>
              <a:buClr>
                <a:srgbClr val="366092"/>
              </a:buClr>
              <a:buSzPct val="100000"/>
              <a:buChar char="•"/>
            </a:pPr>
            <a:r>
              <a:rPr lang="en-GB" sz="5600">
                <a:solidFill>
                  <a:srgbClr val="366092"/>
                </a:solidFill>
              </a:rPr>
              <a:t>A mark of 6 can be awarded where there is meritorious supply of evidence in excess of the expected standard</a:t>
            </a:r>
            <a:endParaRPr/>
          </a:p>
          <a:p>
            <a:pPr indent="-342900" lvl="0" marL="342900" rtl="0" algn="l">
              <a:spcBef>
                <a:spcPts val="280"/>
              </a:spcBef>
              <a:spcAft>
                <a:spcPts val="0"/>
              </a:spcAft>
              <a:buClr>
                <a:srgbClr val="366092"/>
              </a:buClr>
              <a:buSzPct val="100000"/>
              <a:buChar char="•"/>
            </a:pPr>
            <a:r>
              <a:rPr lang="en-GB" sz="5600">
                <a:solidFill>
                  <a:srgbClr val="366092"/>
                </a:solidFill>
              </a:rPr>
              <a:t>A Mark of 7 and 3 will be rare. </a:t>
            </a:r>
            <a:endParaRPr/>
          </a:p>
          <a:p>
            <a:pPr indent="-342900" lvl="0" marL="342900" rtl="0" algn="l">
              <a:spcBef>
                <a:spcPts val="280"/>
              </a:spcBef>
              <a:spcAft>
                <a:spcPts val="0"/>
              </a:spcAft>
              <a:buClr>
                <a:srgbClr val="366092"/>
              </a:buClr>
              <a:buSzPct val="100000"/>
              <a:buChar char="•"/>
            </a:pPr>
            <a:r>
              <a:rPr lang="en-GB" sz="5600">
                <a:solidFill>
                  <a:srgbClr val="366092"/>
                </a:solidFill>
              </a:rPr>
              <a:t>A mark of 3 can be awarded where inadequate or negligible evidence is supplied. This will likely result in failure to be awarded Membership as a mark of 7 would need to balance this low score. A mark of 7 would demonstrate an exemplary level of achievement in a particular domain, rarely achieved by any individual. This would be the highest level of skills and competence by the most experienced manager</a:t>
            </a:r>
            <a:endParaRPr/>
          </a:p>
          <a:p>
            <a:pPr indent="-342900" lvl="0" marL="342900" rtl="0" algn="l">
              <a:spcBef>
                <a:spcPts val="280"/>
              </a:spcBef>
              <a:spcAft>
                <a:spcPts val="0"/>
              </a:spcAft>
              <a:buClr>
                <a:srgbClr val="366092"/>
              </a:buClr>
              <a:buSzPct val="100000"/>
              <a:buChar char="•"/>
            </a:pPr>
            <a:r>
              <a:rPr lang="en-GB" sz="5600">
                <a:solidFill>
                  <a:srgbClr val="366092"/>
                </a:solidFill>
              </a:rPr>
              <a:t>If a candidate fails to reach the expected overall standard required in all 10 domains, then the assessment panel will provide a short report to the IGPM Board which can be used to advise the candidate in which domain further evidence needs to be submitted. A candidate may re-apply during the next application month submitting only this extra evidence required</a:t>
            </a:r>
            <a:endParaRPr/>
          </a:p>
          <a:p>
            <a:pPr indent="-342900" lvl="0" marL="342900" rtl="0" algn="l">
              <a:spcBef>
                <a:spcPts val="280"/>
              </a:spcBef>
              <a:spcAft>
                <a:spcPts val="0"/>
              </a:spcAft>
              <a:buClr>
                <a:srgbClr val="366092"/>
              </a:buClr>
              <a:buSzPct val="100000"/>
              <a:buChar char="•"/>
            </a:pPr>
            <a:r>
              <a:rPr lang="en-GB" sz="5600">
                <a:solidFill>
                  <a:srgbClr val="366092"/>
                </a:solidFill>
              </a:rPr>
              <a:t>If a resubmission is not made within 1 calendar year, then the candidate would have to submit a new complete application</a:t>
            </a:r>
            <a:endParaRPr/>
          </a:p>
          <a:p>
            <a:pPr indent="-292100" lvl="0" marL="342900" rtl="0" algn="l">
              <a:spcBef>
                <a:spcPts val="160"/>
              </a:spcBef>
              <a:spcAft>
                <a:spcPts val="0"/>
              </a:spcAft>
              <a:buClr>
                <a:schemeClr val="dk1"/>
              </a:buClr>
              <a:buSzPct val="100000"/>
              <a:buNone/>
            </a:pPr>
            <a:r>
              <a:t/>
            </a:r>
            <a:endParaRPr>
              <a:solidFill>
                <a:srgbClr val="366092"/>
              </a:solidFill>
            </a:endParaRPr>
          </a:p>
          <a:p>
            <a:pPr indent="-292100" lvl="0" marL="342900" rtl="0" algn="l">
              <a:spcBef>
                <a:spcPts val="160"/>
              </a:spcBef>
              <a:spcAft>
                <a:spcPts val="0"/>
              </a:spcAft>
              <a:buClr>
                <a:schemeClr val="dk1"/>
              </a:buClr>
              <a:buSzPct val="100000"/>
              <a:buNone/>
            </a:pPr>
            <a:r>
              <a:t/>
            </a:r>
            <a:endParaRPr>
              <a:solidFill>
                <a:srgbClr val="366092"/>
              </a:solidFill>
            </a:endParaRPr>
          </a:p>
        </p:txBody>
      </p:sp>
      <p:pic>
        <p:nvPicPr>
          <p:cNvPr id="168" name="Google Shape;168;p12"/>
          <p:cNvPicPr preferRelativeResize="0"/>
          <p:nvPr/>
        </p:nvPicPr>
        <p:blipFill rotWithShape="1">
          <a:blip r:embed="rId3">
            <a:alphaModFix/>
          </a:blip>
          <a:srcRect b="0" l="0" r="0" t="0"/>
          <a:stretch/>
        </p:blipFill>
        <p:spPr>
          <a:xfrm>
            <a:off x="7236295" y="160567"/>
            <a:ext cx="1660104" cy="60905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
          <p:cNvSpPr txBox="1"/>
          <p:nvPr>
            <p:ph type="title"/>
          </p:nvPr>
        </p:nvSpPr>
        <p:spPr>
          <a:xfrm>
            <a:off x="457200" y="620688"/>
            <a:ext cx="8229600" cy="576064"/>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244061"/>
              </a:buClr>
              <a:buSzPct val="100000"/>
              <a:buFont typeface="Cambria"/>
              <a:buNone/>
            </a:pPr>
            <a:r>
              <a:rPr b="1" lang="en-GB">
                <a:solidFill>
                  <a:srgbClr val="244061"/>
                </a:solidFill>
                <a:latin typeface="Cambria"/>
                <a:ea typeface="Cambria"/>
                <a:cs typeface="Cambria"/>
                <a:sym typeface="Cambria"/>
              </a:rPr>
              <a:t>Background</a:t>
            </a:r>
            <a:endParaRPr/>
          </a:p>
        </p:txBody>
      </p:sp>
      <p:sp>
        <p:nvSpPr>
          <p:cNvPr id="96" name="Google Shape;96;p2"/>
          <p:cNvSpPr txBox="1"/>
          <p:nvPr>
            <p:ph idx="1" type="body"/>
          </p:nvPr>
        </p:nvSpPr>
        <p:spPr>
          <a:xfrm>
            <a:off x="457200" y="1600200"/>
            <a:ext cx="8229600" cy="4781128"/>
          </a:xfrm>
          <a:prstGeom prst="rect">
            <a:avLst/>
          </a:prstGeom>
          <a:noFill/>
          <a:ln>
            <a:noFill/>
          </a:ln>
        </p:spPr>
        <p:txBody>
          <a:bodyPr anchorCtr="0" anchor="t" bIns="45700" lIns="91425" spcFirstLastPara="1" rIns="91425" wrap="square" tIns="45700">
            <a:normAutofit fontScale="25000" lnSpcReduction="20000"/>
          </a:bodyPr>
          <a:lstStyle/>
          <a:p>
            <a:pPr indent="-342900" lvl="0" marL="342900" rtl="0" algn="l">
              <a:lnSpc>
                <a:spcPct val="120000"/>
              </a:lnSpc>
              <a:spcBef>
                <a:spcPts val="0"/>
              </a:spcBef>
              <a:spcAft>
                <a:spcPts val="0"/>
              </a:spcAft>
              <a:buClr>
                <a:srgbClr val="366092"/>
              </a:buClr>
              <a:buSzPct val="100000"/>
              <a:buChar char="•"/>
            </a:pPr>
            <a:r>
              <a:rPr lang="en-GB" sz="7200">
                <a:solidFill>
                  <a:srgbClr val="366092"/>
                </a:solidFill>
                <a:latin typeface="Cambria"/>
                <a:ea typeface="Cambria"/>
                <a:cs typeface="Cambria"/>
                <a:sym typeface="Cambria"/>
              </a:rPr>
              <a:t>The IGPM has been created to support the development and career progression of the General Practice Management community and provide a governing body through which managers can become accredited and fully recognised as a distinct profession</a:t>
            </a:r>
            <a:endParaRPr/>
          </a:p>
          <a:p>
            <a:pPr indent="-342900" lvl="0" marL="342900" rtl="0" algn="l">
              <a:lnSpc>
                <a:spcPct val="120000"/>
              </a:lnSpc>
              <a:spcBef>
                <a:spcPts val="360"/>
              </a:spcBef>
              <a:spcAft>
                <a:spcPts val="0"/>
              </a:spcAft>
              <a:buClr>
                <a:srgbClr val="366092"/>
              </a:buClr>
              <a:buSzPct val="100000"/>
              <a:buChar char="•"/>
            </a:pPr>
            <a:r>
              <a:rPr lang="en-GB" sz="7200">
                <a:solidFill>
                  <a:srgbClr val="366092"/>
                </a:solidFill>
                <a:latin typeface="Cambria"/>
                <a:ea typeface="Cambria"/>
                <a:cs typeface="Cambria"/>
                <a:sym typeface="Cambria"/>
              </a:rPr>
              <a:t>Any interested party can become an Associate of the IGPM by paying an annual retention fee. This will give the Associate access to the IGPM website and other information sources, as well as preferential access and fees to IGPM events. This also allows the Associate, if appropriately experienced, to apply to be accredited as a full Member of the IGPM</a:t>
            </a:r>
            <a:endParaRPr/>
          </a:p>
          <a:p>
            <a:pPr indent="-342900" lvl="0" marL="342900" rtl="0" algn="l">
              <a:lnSpc>
                <a:spcPct val="120000"/>
              </a:lnSpc>
              <a:spcBef>
                <a:spcPts val="360"/>
              </a:spcBef>
              <a:spcAft>
                <a:spcPts val="0"/>
              </a:spcAft>
              <a:buClr>
                <a:srgbClr val="366092"/>
              </a:buClr>
              <a:buSzPct val="100000"/>
              <a:buChar char="•"/>
            </a:pPr>
            <a:r>
              <a:rPr lang="en-GB" sz="7200">
                <a:solidFill>
                  <a:srgbClr val="366092"/>
                </a:solidFill>
                <a:latin typeface="Cambria"/>
                <a:ea typeface="Cambria"/>
                <a:cs typeface="Cambria"/>
                <a:sym typeface="Cambria"/>
              </a:rPr>
              <a:t>An Associate is a non-accredited level of membership</a:t>
            </a:r>
            <a:endParaRPr/>
          </a:p>
          <a:p>
            <a:pPr indent="-342900" lvl="0" marL="342900" rtl="0" algn="l">
              <a:lnSpc>
                <a:spcPct val="120000"/>
              </a:lnSpc>
              <a:spcBef>
                <a:spcPts val="360"/>
              </a:spcBef>
              <a:spcAft>
                <a:spcPts val="0"/>
              </a:spcAft>
              <a:buClr>
                <a:srgbClr val="366092"/>
              </a:buClr>
              <a:buSzPct val="100000"/>
              <a:buChar char="•"/>
            </a:pPr>
            <a:r>
              <a:rPr lang="en-GB" sz="7200">
                <a:solidFill>
                  <a:srgbClr val="366092"/>
                </a:solidFill>
                <a:latin typeface="Cambria"/>
                <a:ea typeface="Cambria"/>
                <a:cs typeface="Cambria"/>
                <a:sym typeface="Cambria"/>
              </a:rPr>
              <a:t>To become accredited, and obtain the level of Member of the Institute of General Practice Management (MIGPM), Associates must apply to be assessed by an accreditation panel</a:t>
            </a:r>
            <a:endParaRPr/>
          </a:p>
          <a:p>
            <a:pPr indent="-342900" lvl="0" marL="342900" rtl="0" algn="l">
              <a:lnSpc>
                <a:spcPct val="120000"/>
              </a:lnSpc>
              <a:spcBef>
                <a:spcPts val="360"/>
              </a:spcBef>
              <a:spcAft>
                <a:spcPts val="0"/>
              </a:spcAft>
              <a:buClr>
                <a:srgbClr val="366092"/>
              </a:buClr>
              <a:buSzPct val="100000"/>
              <a:buChar char="•"/>
            </a:pPr>
            <a:r>
              <a:rPr lang="en-GB" sz="7200">
                <a:solidFill>
                  <a:srgbClr val="366092"/>
                </a:solidFill>
                <a:latin typeface="Cambria"/>
                <a:ea typeface="Cambria"/>
                <a:cs typeface="Cambria"/>
                <a:sym typeface="Cambria"/>
              </a:rPr>
              <a:t>The following slides detail the criteria through which full Member status can be achieved. An application form is available on the IGPM website</a:t>
            </a:r>
            <a:endParaRPr/>
          </a:p>
          <a:p>
            <a:pPr indent="-342900" lvl="0" marL="342900" rtl="0" algn="l">
              <a:lnSpc>
                <a:spcPct val="120000"/>
              </a:lnSpc>
              <a:spcBef>
                <a:spcPts val="360"/>
              </a:spcBef>
              <a:spcAft>
                <a:spcPts val="0"/>
              </a:spcAft>
              <a:buClr>
                <a:srgbClr val="366092"/>
              </a:buClr>
              <a:buSzPct val="100000"/>
              <a:buChar char="•"/>
            </a:pPr>
            <a:r>
              <a:rPr lang="en-GB" sz="7200">
                <a:solidFill>
                  <a:srgbClr val="366092"/>
                </a:solidFill>
                <a:latin typeface="Cambria"/>
                <a:ea typeface="Cambria"/>
                <a:cs typeface="Cambria"/>
                <a:sym typeface="Cambria"/>
              </a:rPr>
              <a:t> </a:t>
            </a:r>
            <a:r>
              <a:rPr lang="en-GB" sz="7200" u="sng">
                <a:solidFill>
                  <a:srgbClr val="366092"/>
                </a:solidFill>
                <a:latin typeface="Cambria"/>
                <a:ea typeface="Cambria"/>
                <a:cs typeface="Cambria"/>
                <a:sym typeface="Cambria"/>
                <a:hlinkClick r:id="rId3">
                  <a:extLst>
                    <a:ext uri="{A12FA001-AC4F-418D-AE19-62706E023703}">
                      <ahyp:hlinkClr val="tx"/>
                    </a:ext>
                  </a:extLst>
                </a:hlinkClick>
              </a:rPr>
              <a:t>www.igpm.org.uk</a:t>
            </a:r>
            <a:r>
              <a:rPr lang="en-GB" sz="7200">
                <a:solidFill>
                  <a:srgbClr val="366092"/>
                </a:solidFill>
                <a:latin typeface="Cambria"/>
                <a:ea typeface="Cambria"/>
                <a:cs typeface="Cambria"/>
                <a:sym typeface="Cambria"/>
              </a:rPr>
              <a:t> </a:t>
            </a:r>
            <a:endParaRPr/>
          </a:p>
          <a:p>
            <a:pPr indent="-241300" lvl="0" marL="342900" rtl="0" algn="l">
              <a:spcBef>
                <a:spcPts val="320"/>
              </a:spcBef>
              <a:spcAft>
                <a:spcPts val="0"/>
              </a:spcAft>
              <a:buClr>
                <a:schemeClr val="dk1"/>
              </a:buClr>
              <a:buSzPct val="100000"/>
              <a:buNone/>
            </a:pPr>
            <a:r>
              <a:t/>
            </a:r>
            <a:endParaRPr sz="6400">
              <a:solidFill>
                <a:srgbClr val="366092"/>
              </a:solidFill>
              <a:latin typeface="Cambria"/>
              <a:ea typeface="Cambria"/>
              <a:cs typeface="Cambria"/>
              <a:sym typeface="Cambria"/>
            </a:endParaRPr>
          </a:p>
          <a:p>
            <a:pPr indent="-292100" lvl="0" marL="342900" rtl="0" algn="l">
              <a:spcBef>
                <a:spcPts val="160"/>
              </a:spcBef>
              <a:spcAft>
                <a:spcPts val="0"/>
              </a:spcAft>
              <a:buClr>
                <a:schemeClr val="dk1"/>
              </a:buClr>
              <a:buSzPct val="100000"/>
              <a:buNone/>
            </a:pPr>
            <a:r>
              <a:t/>
            </a:r>
            <a:endParaRPr/>
          </a:p>
        </p:txBody>
      </p:sp>
      <p:pic>
        <p:nvPicPr>
          <p:cNvPr id="97" name="Google Shape;97;p2"/>
          <p:cNvPicPr preferRelativeResize="0"/>
          <p:nvPr/>
        </p:nvPicPr>
        <p:blipFill rotWithShape="1">
          <a:blip r:embed="rId4">
            <a:alphaModFix/>
          </a:blip>
          <a:srcRect b="0" l="0" r="0" t="0"/>
          <a:stretch/>
        </p:blipFill>
        <p:spPr>
          <a:xfrm>
            <a:off x="7236296" y="188640"/>
            <a:ext cx="1660104" cy="60905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3"/>
          <p:cNvSpPr txBox="1"/>
          <p:nvPr>
            <p:ph type="title"/>
          </p:nvPr>
        </p:nvSpPr>
        <p:spPr>
          <a:xfrm>
            <a:off x="666800" y="915843"/>
            <a:ext cx="8229600" cy="504056"/>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244061"/>
              </a:buClr>
              <a:buSzPct val="100000"/>
              <a:buFont typeface="Cambria"/>
              <a:buNone/>
            </a:pPr>
            <a:br>
              <a:rPr b="1" lang="en-GB" sz="3100">
                <a:solidFill>
                  <a:srgbClr val="244061"/>
                </a:solidFill>
                <a:latin typeface="Cambria"/>
                <a:ea typeface="Cambria"/>
                <a:cs typeface="Cambria"/>
                <a:sym typeface="Cambria"/>
              </a:rPr>
            </a:br>
            <a:r>
              <a:rPr b="1" lang="en-GB" sz="3100">
                <a:solidFill>
                  <a:srgbClr val="244061"/>
                </a:solidFill>
                <a:latin typeface="Cambria"/>
                <a:ea typeface="Cambria"/>
                <a:cs typeface="Cambria"/>
                <a:sym typeface="Cambria"/>
              </a:rPr>
              <a:t>Full Membership Accreditation Framework</a:t>
            </a:r>
            <a:br>
              <a:rPr lang="en-GB"/>
            </a:br>
            <a:endParaRPr/>
          </a:p>
        </p:txBody>
      </p:sp>
      <p:sp>
        <p:nvSpPr>
          <p:cNvPr id="104" name="Google Shape;104;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a:bodyPr>
          <a:lstStyle/>
          <a:p>
            <a:pPr indent="-342900" lvl="0" marL="342900" rtl="0" algn="l">
              <a:spcBef>
                <a:spcPts val="0"/>
              </a:spcBef>
              <a:spcAft>
                <a:spcPts val="0"/>
              </a:spcAft>
              <a:buClr>
                <a:srgbClr val="366092"/>
              </a:buClr>
              <a:buSzPct val="100000"/>
              <a:buChar char="•"/>
            </a:pPr>
            <a:r>
              <a:rPr lang="en-GB" sz="2400">
                <a:solidFill>
                  <a:srgbClr val="366092"/>
                </a:solidFill>
                <a:latin typeface="Cambria"/>
                <a:ea typeface="Cambria"/>
                <a:cs typeface="Cambria"/>
                <a:sym typeface="Cambria"/>
              </a:rPr>
              <a:t>Applicants for the award of Member of the Institute of General Practice Management (MIGPM) must demonstrate the required proficiency as detailed in the following accreditation framework</a:t>
            </a:r>
            <a:endParaRPr/>
          </a:p>
          <a:p>
            <a:pPr indent="-342900" lvl="0" marL="342900" rtl="0" algn="l">
              <a:spcBef>
                <a:spcPts val="444"/>
              </a:spcBef>
              <a:spcAft>
                <a:spcPts val="0"/>
              </a:spcAft>
              <a:buClr>
                <a:srgbClr val="366092"/>
              </a:buClr>
              <a:buSzPct val="100000"/>
              <a:buChar char="•"/>
            </a:pPr>
            <a:r>
              <a:rPr lang="en-GB" sz="2400">
                <a:solidFill>
                  <a:srgbClr val="366092"/>
                </a:solidFill>
                <a:latin typeface="Cambria"/>
                <a:ea typeface="Cambria"/>
                <a:cs typeface="Cambria"/>
                <a:sym typeface="Cambria"/>
              </a:rPr>
              <a:t>Comprehensive evidence is required to be able to advance your application </a:t>
            </a:r>
            <a:endParaRPr/>
          </a:p>
          <a:p>
            <a:pPr indent="-342900" lvl="0" marL="342900" rtl="0" algn="l">
              <a:spcBef>
                <a:spcPts val="444"/>
              </a:spcBef>
              <a:spcAft>
                <a:spcPts val="0"/>
              </a:spcAft>
              <a:buClr>
                <a:srgbClr val="366092"/>
              </a:buClr>
              <a:buSzPct val="100000"/>
              <a:buChar char="•"/>
            </a:pPr>
            <a:r>
              <a:rPr lang="en-GB" sz="2400">
                <a:solidFill>
                  <a:srgbClr val="366092"/>
                </a:solidFill>
                <a:latin typeface="Cambria"/>
                <a:ea typeface="Cambria"/>
                <a:cs typeface="Cambria"/>
                <a:sym typeface="Cambria"/>
              </a:rPr>
              <a:t>Your application cannot progress and the awarding panel cannot review the application without all necessary supporting evidence being supplied. In these circumstances the application would be declined </a:t>
            </a:r>
            <a:endParaRPr/>
          </a:p>
          <a:p>
            <a:pPr indent="-342900" lvl="0" marL="342900" rtl="0" algn="l">
              <a:spcBef>
                <a:spcPts val="444"/>
              </a:spcBef>
              <a:spcAft>
                <a:spcPts val="0"/>
              </a:spcAft>
              <a:buClr>
                <a:srgbClr val="366092"/>
              </a:buClr>
              <a:buSzPct val="100000"/>
              <a:buChar char="•"/>
            </a:pPr>
            <a:r>
              <a:rPr lang="en-GB" sz="2400">
                <a:solidFill>
                  <a:srgbClr val="366092"/>
                </a:solidFill>
                <a:latin typeface="Cambria"/>
                <a:ea typeface="Cambria"/>
                <a:cs typeface="Cambria"/>
                <a:sym typeface="Cambria"/>
              </a:rPr>
              <a:t>Evidence needs to be supplied in each of 10 domains and the awarding panel must be satisfied that the </a:t>
            </a:r>
            <a:r>
              <a:rPr lang="en-GB" sz="2400">
                <a:solidFill>
                  <a:srgbClr val="366092"/>
                </a:solidFill>
                <a:latin typeface="Cambria"/>
                <a:ea typeface="Cambria"/>
                <a:cs typeface="Cambria"/>
                <a:sym typeface="Cambria"/>
              </a:rPr>
              <a:t>required aggregated standard level has been reached</a:t>
            </a:r>
            <a:r>
              <a:rPr lang="en-GB" sz="2400">
                <a:solidFill>
                  <a:srgbClr val="366092"/>
                </a:solidFill>
                <a:latin typeface="Cambria"/>
                <a:ea typeface="Cambria"/>
                <a:cs typeface="Cambria"/>
                <a:sym typeface="Cambria"/>
              </a:rPr>
              <a:t> across all of these domains</a:t>
            </a:r>
            <a:endParaRPr/>
          </a:p>
          <a:p>
            <a:pPr indent="0" lvl="0" marL="0" rtl="0" algn="l">
              <a:spcBef>
                <a:spcPts val="592"/>
              </a:spcBef>
              <a:spcAft>
                <a:spcPts val="0"/>
              </a:spcAft>
              <a:buClr>
                <a:schemeClr val="dk1"/>
              </a:buClr>
              <a:buSzPct val="100000"/>
              <a:buNone/>
            </a:pPr>
            <a:r>
              <a:t/>
            </a:r>
            <a:endParaRPr>
              <a:solidFill>
                <a:srgbClr val="17365D"/>
              </a:solidFill>
            </a:endParaRPr>
          </a:p>
          <a:p>
            <a:pPr indent="-225425" lvl="0" marL="342900" rtl="0" algn="l">
              <a:spcBef>
                <a:spcPts val="370"/>
              </a:spcBef>
              <a:spcAft>
                <a:spcPts val="0"/>
              </a:spcAft>
              <a:buClr>
                <a:schemeClr val="dk1"/>
              </a:buClr>
              <a:buSzPct val="100000"/>
              <a:buNone/>
            </a:pPr>
            <a:r>
              <a:t/>
            </a:r>
            <a:endParaRPr sz="2000">
              <a:solidFill>
                <a:srgbClr val="17365D"/>
              </a:solidFill>
            </a:endParaRPr>
          </a:p>
          <a:p>
            <a:pPr indent="-154940" lvl="0" marL="342900" rtl="0" algn="l">
              <a:spcBef>
                <a:spcPts val="592"/>
              </a:spcBef>
              <a:spcAft>
                <a:spcPts val="0"/>
              </a:spcAft>
              <a:buClr>
                <a:schemeClr val="dk1"/>
              </a:buClr>
              <a:buSzPct val="100000"/>
              <a:buNone/>
            </a:pPr>
            <a:r>
              <a:t/>
            </a:r>
            <a:endParaRPr>
              <a:solidFill>
                <a:srgbClr val="17365D"/>
              </a:solidFill>
            </a:endParaRPr>
          </a:p>
        </p:txBody>
      </p:sp>
      <p:pic>
        <p:nvPicPr>
          <p:cNvPr id="105" name="Google Shape;105;p3"/>
          <p:cNvPicPr preferRelativeResize="0"/>
          <p:nvPr/>
        </p:nvPicPr>
        <p:blipFill rotWithShape="1">
          <a:blip r:embed="rId3">
            <a:alphaModFix/>
          </a:blip>
          <a:srcRect b="0" l="0" r="0" t="0"/>
          <a:stretch/>
        </p:blipFill>
        <p:spPr>
          <a:xfrm>
            <a:off x="7236296" y="126486"/>
            <a:ext cx="1660104" cy="60905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244061"/>
              </a:buClr>
              <a:buSzPts val="3200"/>
              <a:buFont typeface="Cambria"/>
              <a:buNone/>
            </a:pPr>
            <a:r>
              <a:rPr b="1" lang="en-GB" sz="3200">
                <a:solidFill>
                  <a:srgbClr val="244061"/>
                </a:solidFill>
                <a:latin typeface="Cambria"/>
                <a:ea typeface="Cambria"/>
                <a:cs typeface="Cambria"/>
                <a:sym typeface="Cambria"/>
              </a:rPr>
              <a:t>Pre-qualifying criteria</a:t>
            </a:r>
            <a:endParaRPr/>
          </a:p>
        </p:txBody>
      </p:sp>
      <p:sp>
        <p:nvSpPr>
          <p:cNvPr id="111" name="Google Shape;111;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10000"/>
          </a:bodyPr>
          <a:lstStyle/>
          <a:p>
            <a:pPr indent="0" lvl="0" marL="0" rtl="0" algn="l">
              <a:spcBef>
                <a:spcPts val="0"/>
              </a:spcBef>
              <a:spcAft>
                <a:spcPts val="0"/>
              </a:spcAft>
              <a:buClr>
                <a:srgbClr val="366092"/>
              </a:buClr>
              <a:buSzPct val="100000"/>
              <a:buNone/>
            </a:pPr>
            <a:r>
              <a:rPr lang="en-GB" sz="2800">
                <a:solidFill>
                  <a:srgbClr val="366092"/>
                </a:solidFill>
                <a:latin typeface="Cambria"/>
                <a:ea typeface="Cambria"/>
                <a:cs typeface="Cambria"/>
                <a:sym typeface="Cambria"/>
              </a:rPr>
              <a:t>To be eligible and apply to become a full member of the IGPM </a:t>
            </a:r>
            <a:endParaRPr>
              <a:solidFill>
                <a:srgbClr val="17365D"/>
              </a:solidFill>
            </a:endParaRPr>
          </a:p>
          <a:p>
            <a:pPr indent="-342900" lvl="0" marL="342900" rtl="0" algn="l">
              <a:spcBef>
                <a:spcPts val="323"/>
              </a:spcBef>
              <a:spcAft>
                <a:spcPts val="0"/>
              </a:spcAft>
              <a:buClr>
                <a:srgbClr val="366092"/>
              </a:buClr>
              <a:buSzPct val="100000"/>
              <a:buChar char="•"/>
            </a:pPr>
            <a:r>
              <a:rPr b="1" lang="en-GB" sz="1900">
                <a:solidFill>
                  <a:srgbClr val="366092"/>
                </a:solidFill>
                <a:latin typeface="Cambria"/>
                <a:ea typeface="Cambria"/>
                <a:cs typeface="Cambria"/>
                <a:sym typeface="Cambria"/>
              </a:rPr>
              <a:t>Criterion 1</a:t>
            </a:r>
            <a:r>
              <a:rPr lang="en-GB" sz="1900">
                <a:solidFill>
                  <a:srgbClr val="366092"/>
                </a:solidFill>
                <a:latin typeface="Cambria"/>
                <a:ea typeface="Cambria"/>
                <a:cs typeface="Cambria"/>
                <a:sym typeface="Cambria"/>
              </a:rPr>
              <a:t>: The applicant must have been in a substantive managerial role in general practice for not less than 2 years at the time of application. This covers the following roles:</a:t>
            </a:r>
            <a:endParaRPr/>
          </a:p>
          <a:p>
            <a:pPr indent="-171450" lvl="1" marL="571500" rtl="0" algn="l">
              <a:spcBef>
                <a:spcPts val="272"/>
              </a:spcBef>
              <a:spcAft>
                <a:spcPts val="0"/>
              </a:spcAft>
              <a:buClr>
                <a:srgbClr val="17365D"/>
              </a:buClr>
              <a:buSzPct val="100000"/>
              <a:buFont typeface="Calibri"/>
              <a:buChar char="-"/>
            </a:pPr>
            <a:r>
              <a:rPr lang="en-GB" sz="1600">
                <a:solidFill>
                  <a:srgbClr val="17365D"/>
                </a:solidFill>
              </a:rPr>
              <a:t>Practice Manager</a:t>
            </a:r>
            <a:endParaRPr/>
          </a:p>
          <a:p>
            <a:pPr indent="-171450" lvl="1" marL="571500" rtl="0" algn="l">
              <a:spcBef>
                <a:spcPts val="272"/>
              </a:spcBef>
              <a:spcAft>
                <a:spcPts val="0"/>
              </a:spcAft>
              <a:buClr>
                <a:srgbClr val="17365D"/>
              </a:buClr>
              <a:buSzPct val="100000"/>
              <a:buFont typeface="Calibri"/>
              <a:buChar char="-"/>
            </a:pPr>
            <a:r>
              <a:rPr lang="en-GB" sz="1600">
                <a:solidFill>
                  <a:srgbClr val="17365D"/>
                </a:solidFill>
              </a:rPr>
              <a:t>Business Manager</a:t>
            </a:r>
            <a:endParaRPr/>
          </a:p>
          <a:p>
            <a:pPr indent="-171450" lvl="1" marL="571500" rtl="0" algn="l">
              <a:spcBef>
                <a:spcPts val="272"/>
              </a:spcBef>
              <a:spcAft>
                <a:spcPts val="0"/>
              </a:spcAft>
              <a:buClr>
                <a:srgbClr val="17365D"/>
              </a:buClr>
              <a:buSzPct val="100000"/>
              <a:buFont typeface="Calibri"/>
              <a:buChar char="-"/>
            </a:pPr>
            <a:r>
              <a:rPr lang="en-GB" sz="1600">
                <a:solidFill>
                  <a:srgbClr val="17365D"/>
                </a:solidFill>
              </a:rPr>
              <a:t>Operations Manager </a:t>
            </a:r>
            <a:endParaRPr/>
          </a:p>
          <a:p>
            <a:pPr indent="-171450" lvl="1" marL="571500" rtl="0" algn="l">
              <a:spcBef>
                <a:spcPts val="272"/>
              </a:spcBef>
              <a:spcAft>
                <a:spcPts val="0"/>
              </a:spcAft>
              <a:buClr>
                <a:srgbClr val="17365D"/>
              </a:buClr>
              <a:buSzPct val="100000"/>
              <a:buFont typeface="Calibri"/>
              <a:buChar char="-"/>
            </a:pPr>
            <a:r>
              <a:rPr lang="en-GB" sz="1600">
                <a:solidFill>
                  <a:srgbClr val="17365D"/>
                </a:solidFill>
              </a:rPr>
              <a:t>Assistant/Deputy Practice Manager</a:t>
            </a:r>
            <a:endParaRPr/>
          </a:p>
          <a:p>
            <a:pPr indent="-171450" lvl="1" marL="571500" rtl="0" algn="l">
              <a:spcBef>
                <a:spcPts val="272"/>
              </a:spcBef>
              <a:spcAft>
                <a:spcPts val="0"/>
              </a:spcAft>
              <a:buClr>
                <a:srgbClr val="17365D"/>
              </a:buClr>
              <a:buSzPct val="100000"/>
              <a:buFont typeface="Calibri"/>
              <a:buChar char="-"/>
            </a:pPr>
            <a:r>
              <a:rPr lang="en-GB" sz="1600">
                <a:solidFill>
                  <a:srgbClr val="17365D"/>
                </a:solidFill>
              </a:rPr>
              <a:t>Manager of  a specific function with a higher level of accountability/responsibility (e.g. finance manager, HR manager etc.)</a:t>
            </a:r>
            <a:endParaRPr/>
          </a:p>
          <a:p>
            <a:pPr indent="0" lvl="1" marL="400050" rtl="0" algn="l">
              <a:spcBef>
                <a:spcPts val="272"/>
              </a:spcBef>
              <a:spcAft>
                <a:spcPts val="0"/>
              </a:spcAft>
              <a:buClr>
                <a:srgbClr val="17365D"/>
              </a:buClr>
              <a:buSzPct val="100000"/>
              <a:buNone/>
            </a:pPr>
            <a:r>
              <a:rPr lang="en-GB" sz="1600">
                <a:solidFill>
                  <a:srgbClr val="17365D"/>
                </a:solidFill>
              </a:rPr>
              <a:t>-   Managing in a scaled model incorporating general practices e.g. GP federation, Primary Care Network</a:t>
            </a:r>
            <a:endParaRPr/>
          </a:p>
          <a:p>
            <a:pPr indent="0" lvl="0" marL="0" rtl="0" algn="l">
              <a:spcBef>
                <a:spcPts val="255"/>
              </a:spcBef>
              <a:spcAft>
                <a:spcPts val="0"/>
              </a:spcAft>
              <a:buClr>
                <a:srgbClr val="17365D"/>
              </a:buClr>
              <a:buSzPct val="100000"/>
              <a:buNone/>
            </a:pPr>
            <a:r>
              <a:rPr i="1" lang="en-GB" sz="1500">
                <a:solidFill>
                  <a:srgbClr val="17365D"/>
                </a:solidFill>
              </a:rPr>
              <a:t>Should your role not be listed above, but you feel the meet criteria of all the domains, please email </a:t>
            </a:r>
            <a:r>
              <a:rPr i="1" lang="en-GB" sz="1500" u="sng">
                <a:solidFill>
                  <a:srgbClr val="17365D"/>
                </a:solidFill>
                <a:hlinkClick r:id="rId3">
                  <a:extLst>
                    <a:ext uri="{A12FA001-AC4F-418D-AE19-62706E023703}">
                      <ahyp:hlinkClr val="tx"/>
                    </a:ext>
                  </a:extLst>
                </a:hlinkClick>
              </a:rPr>
              <a:t>info@igpm.org.uk</a:t>
            </a:r>
            <a:r>
              <a:rPr i="1" lang="en-GB" sz="1500">
                <a:solidFill>
                  <a:srgbClr val="17365D"/>
                </a:solidFill>
              </a:rPr>
              <a:t> for guidance.</a:t>
            </a:r>
            <a:endParaRPr/>
          </a:p>
          <a:p>
            <a:pPr indent="-342900" lvl="0" marL="342900" rtl="0" algn="l">
              <a:spcBef>
                <a:spcPts val="323"/>
              </a:spcBef>
              <a:spcAft>
                <a:spcPts val="0"/>
              </a:spcAft>
              <a:buClr>
                <a:srgbClr val="366092"/>
              </a:buClr>
              <a:buSzPct val="100000"/>
              <a:buChar char="•"/>
            </a:pPr>
            <a:r>
              <a:rPr b="1" lang="en-GB" sz="1900">
                <a:solidFill>
                  <a:srgbClr val="366092"/>
                </a:solidFill>
                <a:latin typeface="Cambria"/>
                <a:ea typeface="Cambria"/>
                <a:cs typeface="Cambria"/>
                <a:sym typeface="Cambria"/>
              </a:rPr>
              <a:t>Criterion 2</a:t>
            </a:r>
            <a:r>
              <a:rPr lang="en-GB" sz="1900">
                <a:solidFill>
                  <a:srgbClr val="366092"/>
                </a:solidFill>
                <a:latin typeface="Cambria"/>
                <a:ea typeface="Cambria"/>
                <a:cs typeface="Cambria"/>
                <a:sym typeface="Cambria"/>
              </a:rPr>
              <a:t>: The applicant must not be in breach of any article in the Constitution of the IGPM</a:t>
            </a:r>
            <a:endParaRPr/>
          </a:p>
          <a:p>
            <a:pPr indent="-342900" lvl="0" marL="342900" rtl="0" algn="l">
              <a:spcBef>
                <a:spcPts val="323"/>
              </a:spcBef>
              <a:spcAft>
                <a:spcPts val="0"/>
              </a:spcAft>
              <a:buClr>
                <a:srgbClr val="366092"/>
              </a:buClr>
              <a:buSzPct val="100000"/>
              <a:buChar char="•"/>
            </a:pPr>
            <a:r>
              <a:rPr b="1" lang="en-GB" sz="1900">
                <a:solidFill>
                  <a:srgbClr val="366092"/>
                </a:solidFill>
                <a:latin typeface="Cambria"/>
                <a:ea typeface="Cambria"/>
                <a:cs typeface="Cambria"/>
                <a:sym typeface="Cambria"/>
              </a:rPr>
              <a:t>Criterion 3</a:t>
            </a:r>
            <a:r>
              <a:rPr lang="en-GB" sz="1900">
                <a:solidFill>
                  <a:srgbClr val="366092"/>
                </a:solidFill>
                <a:latin typeface="Cambria"/>
                <a:ea typeface="Cambria"/>
                <a:cs typeface="Cambria"/>
                <a:sym typeface="Cambria"/>
              </a:rPr>
              <a:t>: the applicant must not be in any pending or active disciplinary action at the time of application. This would not disqualify an applicant to apply in future after the resolution of such action </a:t>
            </a:r>
            <a:endParaRPr/>
          </a:p>
          <a:p>
            <a:pPr indent="-170180" lvl="0" marL="342900" rtl="0" algn="l">
              <a:spcBef>
                <a:spcPts val="544"/>
              </a:spcBef>
              <a:spcAft>
                <a:spcPts val="0"/>
              </a:spcAft>
              <a:buClr>
                <a:schemeClr val="dk1"/>
              </a:buClr>
              <a:buSzPct val="100000"/>
              <a:buNone/>
            </a:pPr>
            <a:r>
              <a:t/>
            </a:r>
            <a:endParaRPr>
              <a:latin typeface="Cambria"/>
              <a:ea typeface="Cambria"/>
              <a:cs typeface="Cambria"/>
              <a:sym typeface="Cambria"/>
            </a:endParaRPr>
          </a:p>
        </p:txBody>
      </p:sp>
      <p:pic>
        <p:nvPicPr>
          <p:cNvPr id="112" name="Google Shape;112;p4"/>
          <p:cNvPicPr preferRelativeResize="0"/>
          <p:nvPr/>
        </p:nvPicPr>
        <p:blipFill rotWithShape="1">
          <a:blip r:embed="rId4">
            <a:alphaModFix/>
          </a:blip>
          <a:srcRect b="0" l="0" r="0" t="0"/>
          <a:stretch/>
        </p:blipFill>
        <p:spPr>
          <a:xfrm>
            <a:off x="7236296" y="140126"/>
            <a:ext cx="1660104" cy="609057"/>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5"/>
          <p:cNvSpPr txBox="1"/>
          <p:nvPr>
            <p:ph type="title"/>
          </p:nvPr>
        </p:nvSpPr>
        <p:spPr>
          <a:xfrm>
            <a:off x="457200" y="548680"/>
            <a:ext cx="8229600" cy="868958"/>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244061"/>
              </a:buClr>
              <a:buSzPts val="3200"/>
              <a:buFont typeface="Cambria"/>
              <a:buNone/>
            </a:pPr>
            <a:r>
              <a:rPr b="1" lang="en-GB" sz="3200">
                <a:solidFill>
                  <a:srgbClr val="244061"/>
                </a:solidFill>
                <a:latin typeface="Cambria"/>
                <a:ea typeface="Cambria"/>
                <a:cs typeface="Cambria"/>
                <a:sym typeface="Cambria"/>
              </a:rPr>
              <a:t>Supporting testimonials</a:t>
            </a:r>
            <a:endParaRPr/>
          </a:p>
        </p:txBody>
      </p:sp>
      <p:sp>
        <p:nvSpPr>
          <p:cNvPr id="118" name="Google Shape;118;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366092"/>
              </a:buClr>
              <a:buSzPts val="2400"/>
              <a:buNone/>
            </a:pPr>
            <a:r>
              <a:rPr lang="en-GB" sz="2400">
                <a:solidFill>
                  <a:srgbClr val="366092"/>
                </a:solidFill>
                <a:latin typeface="Cambria"/>
                <a:ea typeface="Cambria"/>
                <a:cs typeface="Cambria"/>
                <a:sym typeface="Cambria"/>
              </a:rPr>
              <a:t>Two written testimonials are required for all applications. These will be mainly references relating to character, skills and competencies of the applicant and these endorsements should be supplied from two of the following options:</a:t>
            </a:r>
            <a:endParaRPr/>
          </a:p>
          <a:p>
            <a:pPr indent="-342900" lvl="0" marL="342900" rtl="0" algn="l">
              <a:spcBef>
                <a:spcPts val="480"/>
              </a:spcBef>
              <a:spcAft>
                <a:spcPts val="0"/>
              </a:spcAft>
              <a:buClr>
                <a:srgbClr val="366092"/>
              </a:buClr>
              <a:buSzPts val="2400"/>
              <a:buChar char="•"/>
            </a:pPr>
            <a:r>
              <a:rPr i="1" lang="en-GB" sz="2400">
                <a:solidFill>
                  <a:srgbClr val="366092"/>
                </a:solidFill>
                <a:latin typeface="Cambria"/>
                <a:ea typeface="Cambria"/>
                <a:cs typeface="Cambria"/>
                <a:sym typeface="Cambria"/>
              </a:rPr>
              <a:t>An employer or senior work colleague. This should ideally be from a person who is named as one of the providers of the contract for the general practice in which you work</a:t>
            </a:r>
            <a:endParaRPr/>
          </a:p>
          <a:p>
            <a:pPr indent="-342900" lvl="0" marL="342900" rtl="0" algn="l">
              <a:spcBef>
                <a:spcPts val="480"/>
              </a:spcBef>
              <a:spcAft>
                <a:spcPts val="0"/>
              </a:spcAft>
              <a:buClr>
                <a:srgbClr val="366092"/>
              </a:buClr>
              <a:buSzPts val="2400"/>
              <a:buChar char="•"/>
            </a:pPr>
            <a:r>
              <a:rPr i="1" lang="en-GB" sz="2400">
                <a:solidFill>
                  <a:srgbClr val="366092"/>
                </a:solidFill>
                <a:latin typeface="Cambria"/>
                <a:ea typeface="Cambria"/>
                <a:cs typeface="Cambria"/>
                <a:sym typeface="Cambria"/>
              </a:rPr>
              <a:t>A peer working in general practice management</a:t>
            </a:r>
            <a:endParaRPr/>
          </a:p>
          <a:p>
            <a:pPr indent="-342900" lvl="0" marL="342900" rtl="0" algn="l">
              <a:spcBef>
                <a:spcPts val="480"/>
              </a:spcBef>
              <a:spcAft>
                <a:spcPts val="0"/>
              </a:spcAft>
              <a:buClr>
                <a:srgbClr val="366092"/>
              </a:buClr>
              <a:buSzPts val="2400"/>
              <a:buChar char="•"/>
            </a:pPr>
            <a:r>
              <a:rPr i="1" lang="en-GB" sz="2400">
                <a:solidFill>
                  <a:srgbClr val="366092"/>
                </a:solidFill>
                <a:latin typeface="Cambria"/>
                <a:ea typeface="Cambria"/>
                <a:cs typeface="Cambria"/>
                <a:sym typeface="Cambria"/>
              </a:rPr>
              <a:t>A clinician or manager working outside of the practice in which you manage but has a local, regional or national leadership role</a:t>
            </a:r>
            <a:endParaRPr/>
          </a:p>
          <a:p>
            <a:pPr indent="-165100" lvl="0" marL="342900" rtl="0" algn="l">
              <a:spcBef>
                <a:spcPts val="560"/>
              </a:spcBef>
              <a:spcAft>
                <a:spcPts val="0"/>
              </a:spcAft>
              <a:buClr>
                <a:schemeClr val="dk1"/>
              </a:buClr>
              <a:buSzPts val="2800"/>
              <a:buNone/>
            </a:pPr>
            <a:r>
              <a:t/>
            </a:r>
            <a:endParaRPr i="1" sz="2800">
              <a:solidFill>
                <a:srgbClr val="17365D"/>
              </a:solidFill>
            </a:endParaRPr>
          </a:p>
          <a:p>
            <a:pPr indent="-165100" lvl="0" marL="342900" rtl="0" algn="l">
              <a:spcBef>
                <a:spcPts val="560"/>
              </a:spcBef>
              <a:spcAft>
                <a:spcPts val="0"/>
              </a:spcAft>
              <a:buClr>
                <a:schemeClr val="dk1"/>
              </a:buClr>
              <a:buSzPts val="2800"/>
              <a:buNone/>
            </a:pPr>
            <a:r>
              <a:t/>
            </a:r>
            <a:endParaRPr i="1" sz="2800">
              <a:solidFill>
                <a:srgbClr val="17365D"/>
              </a:solidFill>
            </a:endParaRPr>
          </a:p>
          <a:p>
            <a:pPr indent="0" lvl="0" marL="0" rtl="0" algn="l">
              <a:spcBef>
                <a:spcPts val="640"/>
              </a:spcBef>
              <a:spcAft>
                <a:spcPts val="0"/>
              </a:spcAft>
              <a:buClr>
                <a:schemeClr val="dk1"/>
              </a:buClr>
              <a:buSzPts val="3200"/>
              <a:buNone/>
            </a:pPr>
            <a:r>
              <a:t/>
            </a:r>
            <a:endParaRPr>
              <a:solidFill>
                <a:srgbClr val="17365D"/>
              </a:solidFill>
            </a:endParaRPr>
          </a:p>
        </p:txBody>
      </p:sp>
      <p:pic>
        <p:nvPicPr>
          <p:cNvPr id="119" name="Google Shape;119;p5"/>
          <p:cNvPicPr preferRelativeResize="0"/>
          <p:nvPr/>
        </p:nvPicPr>
        <p:blipFill rotWithShape="1">
          <a:blip r:embed="rId3">
            <a:alphaModFix/>
          </a:blip>
          <a:srcRect b="0" l="0" r="0" t="0"/>
          <a:stretch/>
        </p:blipFill>
        <p:spPr>
          <a:xfrm>
            <a:off x="7236295" y="160567"/>
            <a:ext cx="1660104" cy="60905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6"/>
          <p:cNvSpPr txBox="1"/>
          <p:nvPr>
            <p:ph type="title"/>
          </p:nvPr>
        </p:nvSpPr>
        <p:spPr>
          <a:xfrm>
            <a:off x="457200" y="731836"/>
            <a:ext cx="8229600" cy="685801"/>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244061"/>
              </a:buClr>
              <a:buSzPts val="3200"/>
              <a:buFont typeface="Cambria"/>
              <a:buNone/>
            </a:pPr>
            <a:r>
              <a:rPr b="1" lang="en-GB" sz="3200">
                <a:solidFill>
                  <a:srgbClr val="244061"/>
                </a:solidFill>
                <a:latin typeface="Cambria"/>
                <a:ea typeface="Cambria"/>
                <a:cs typeface="Cambria"/>
                <a:sym typeface="Cambria"/>
              </a:rPr>
              <a:t>Awarding Panel</a:t>
            </a:r>
            <a:endParaRPr/>
          </a:p>
        </p:txBody>
      </p:sp>
      <p:sp>
        <p:nvSpPr>
          <p:cNvPr id="125" name="Google Shape;125;p6"/>
          <p:cNvSpPr txBox="1"/>
          <p:nvPr>
            <p:ph idx="1" type="body"/>
          </p:nvPr>
        </p:nvSpPr>
        <p:spPr>
          <a:xfrm>
            <a:off x="457200" y="1417638"/>
            <a:ext cx="8229600" cy="4963690"/>
          </a:xfrm>
          <a:prstGeom prst="rect">
            <a:avLst/>
          </a:prstGeom>
          <a:noFill/>
          <a:ln>
            <a:noFill/>
          </a:ln>
        </p:spPr>
        <p:txBody>
          <a:bodyPr anchorCtr="0" anchor="t" bIns="45700" lIns="91425" spcFirstLastPara="1" rIns="91425" wrap="square" tIns="45700">
            <a:normAutofit fontScale="25000" lnSpcReduction="20000"/>
          </a:bodyPr>
          <a:lstStyle/>
          <a:p>
            <a:pPr indent="-342900" lvl="0" marL="342900" rtl="0" algn="l">
              <a:lnSpc>
                <a:spcPct val="120000"/>
              </a:lnSpc>
              <a:spcBef>
                <a:spcPts val="0"/>
              </a:spcBef>
              <a:spcAft>
                <a:spcPts val="0"/>
              </a:spcAft>
              <a:buClr>
                <a:srgbClr val="366092"/>
              </a:buClr>
              <a:buSzPct val="100000"/>
              <a:buChar char="•"/>
            </a:pPr>
            <a:r>
              <a:rPr lang="en-GB" sz="6400">
                <a:solidFill>
                  <a:srgbClr val="366092"/>
                </a:solidFill>
                <a:latin typeface="Cambria"/>
                <a:ea typeface="Cambria"/>
                <a:cs typeface="Cambria"/>
                <a:sym typeface="Cambria"/>
              </a:rPr>
              <a:t>This Panel will be made up of three individuals who will independently assess the application.</a:t>
            </a:r>
            <a:endParaRPr/>
          </a:p>
          <a:p>
            <a:pPr indent="-342900" lvl="0" marL="342900" rtl="0" algn="l">
              <a:lnSpc>
                <a:spcPct val="120000"/>
              </a:lnSpc>
              <a:spcBef>
                <a:spcPts val="320"/>
              </a:spcBef>
              <a:spcAft>
                <a:spcPts val="0"/>
              </a:spcAft>
              <a:buClr>
                <a:srgbClr val="366092"/>
              </a:buClr>
              <a:buSzPct val="100000"/>
              <a:buChar char="•"/>
            </a:pPr>
            <a:r>
              <a:rPr lang="en-GB" sz="6400">
                <a:solidFill>
                  <a:srgbClr val="366092"/>
                </a:solidFill>
                <a:latin typeface="Cambria"/>
                <a:ea typeface="Cambria"/>
                <a:cs typeface="Cambria"/>
                <a:sym typeface="Cambria"/>
              </a:rPr>
              <a:t>This panel will comprise of any combination of the following;</a:t>
            </a:r>
            <a:endParaRPr/>
          </a:p>
          <a:p>
            <a:pPr indent="-285750" lvl="1" marL="742950" rtl="0" algn="l">
              <a:lnSpc>
                <a:spcPct val="120000"/>
              </a:lnSpc>
              <a:spcBef>
                <a:spcPts val="320"/>
              </a:spcBef>
              <a:spcAft>
                <a:spcPts val="0"/>
              </a:spcAft>
              <a:buClr>
                <a:srgbClr val="366092"/>
              </a:buClr>
              <a:buSzPct val="100000"/>
              <a:buFont typeface="Noto Sans Symbols"/>
              <a:buChar char="❑"/>
            </a:pPr>
            <a:r>
              <a:rPr i="1" lang="en-GB" sz="6400">
                <a:solidFill>
                  <a:srgbClr val="366092"/>
                </a:solidFill>
                <a:latin typeface="Cambria"/>
                <a:ea typeface="Cambria"/>
                <a:cs typeface="Cambria"/>
                <a:sym typeface="Cambria"/>
              </a:rPr>
              <a:t>A member of the Board of the IGPM</a:t>
            </a:r>
            <a:endParaRPr/>
          </a:p>
          <a:p>
            <a:pPr indent="-285750" lvl="1" marL="742950" rtl="0" algn="l">
              <a:lnSpc>
                <a:spcPct val="120000"/>
              </a:lnSpc>
              <a:spcBef>
                <a:spcPts val="320"/>
              </a:spcBef>
              <a:spcAft>
                <a:spcPts val="0"/>
              </a:spcAft>
              <a:buClr>
                <a:srgbClr val="366092"/>
              </a:buClr>
              <a:buSzPct val="100000"/>
              <a:buFont typeface="Noto Sans Symbols"/>
              <a:buChar char="❑"/>
            </a:pPr>
            <a:r>
              <a:rPr i="1" lang="en-GB" sz="6400">
                <a:solidFill>
                  <a:srgbClr val="366092"/>
                </a:solidFill>
                <a:latin typeface="Cambria"/>
                <a:ea typeface="Cambria"/>
                <a:cs typeface="Cambria"/>
                <a:sym typeface="Cambria"/>
              </a:rPr>
              <a:t>An external independent assessor from another professional representative body </a:t>
            </a:r>
            <a:endParaRPr/>
          </a:p>
          <a:p>
            <a:pPr indent="-285750" lvl="1" marL="742950" rtl="0" algn="l">
              <a:lnSpc>
                <a:spcPct val="120000"/>
              </a:lnSpc>
              <a:spcBef>
                <a:spcPts val="320"/>
              </a:spcBef>
              <a:spcAft>
                <a:spcPts val="0"/>
              </a:spcAft>
              <a:buClr>
                <a:srgbClr val="366092"/>
              </a:buClr>
              <a:buSzPct val="100000"/>
              <a:buFont typeface="Noto Sans Symbols"/>
              <a:buChar char="❑"/>
            </a:pPr>
            <a:r>
              <a:rPr i="1" lang="en-GB" sz="6400">
                <a:solidFill>
                  <a:srgbClr val="366092"/>
                </a:solidFill>
                <a:latin typeface="Cambria"/>
                <a:ea typeface="Cambria"/>
                <a:cs typeface="Cambria"/>
                <a:sym typeface="Cambria"/>
              </a:rPr>
              <a:t>An existing full member of the IGPM</a:t>
            </a:r>
            <a:endParaRPr/>
          </a:p>
          <a:p>
            <a:pPr indent="-285750" lvl="1" marL="742950" rtl="0" algn="l">
              <a:lnSpc>
                <a:spcPct val="120000"/>
              </a:lnSpc>
              <a:spcBef>
                <a:spcPts val="320"/>
              </a:spcBef>
              <a:spcAft>
                <a:spcPts val="0"/>
              </a:spcAft>
              <a:buClr>
                <a:srgbClr val="366092"/>
              </a:buClr>
              <a:buSzPct val="100000"/>
              <a:buFont typeface="Noto Sans Symbols"/>
              <a:buChar char="❑"/>
            </a:pPr>
            <a:r>
              <a:rPr i="1" lang="en-GB" sz="6400">
                <a:solidFill>
                  <a:srgbClr val="366092"/>
                </a:solidFill>
                <a:latin typeface="Cambria"/>
                <a:ea typeface="Cambria"/>
                <a:cs typeface="Cambria"/>
                <a:sym typeface="Cambria"/>
              </a:rPr>
              <a:t>A senior university academic </a:t>
            </a:r>
            <a:endParaRPr/>
          </a:p>
          <a:p>
            <a:pPr indent="-285750" lvl="1" marL="742950" rtl="0" algn="l">
              <a:lnSpc>
                <a:spcPct val="120000"/>
              </a:lnSpc>
              <a:spcBef>
                <a:spcPts val="320"/>
              </a:spcBef>
              <a:spcAft>
                <a:spcPts val="0"/>
              </a:spcAft>
              <a:buClr>
                <a:srgbClr val="366092"/>
              </a:buClr>
              <a:buSzPct val="100000"/>
              <a:buFont typeface="Noto Sans Symbols"/>
              <a:buChar char="❑"/>
            </a:pPr>
            <a:r>
              <a:rPr i="1" lang="en-GB" sz="6400">
                <a:solidFill>
                  <a:srgbClr val="366092"/>
                </a:solidFill>
                <a:latin typeface="Cambria"/>
                <a:ea typeface="Cambria"/>
                <a:cs typeface="Cambria"/>
                <a:sym typeface="Cambria"/>
              </a:rPr>
              <a:t>A senior member from any Arm’s Length Body (ALB) relating to the DHSC in any of the 4 countries of the UK</a:t>
            </a:r>
            <a:endParaRPr/>
          </a:p>
          <a:p>
            <a:pPr indent="0" lvl="0" marL="0" rtl="0" algn="l">
              <a:lnSpc>
                <a:spcPct val="120000"/>
              </a:lnSpc>
              <a:spcBef>
                <a:spcPts val="320"/>
              </a:spcBef>
              <a:spcAft>
                <a:spcPts val="0"/>
              </a:spcAft>
              <a:buClr>
                <a:schemeClr val="dk1"/>
              </a:buClr>
              <a:buSzPct val="100000"/>
              <a:buNone/>
            </a:pPr>
            <a:r>
              <a:t/>
            </a:r>
            <a:endParaRPr sz="6400">
              <a:solidFill>
                <a:srgbClr val="366092"/>
              </a:solidFill>
              <a:latin typeface="Cambria"/>
              <a:ea typeface="Cambria"/>
              <a:cs typeface="Cambria"/>
              <a:sym typeface="Cambria"/>
            </a:endParaRPr>
          </a:p>
          <a:p>
            <a:pPr indent="-342900" lvl="0" marL="342900" rtl="0" algn="l">
              <a:lnSpc>
                <a:spcPct val="120000"/>
              </a:lnSpc>
              <a:spcBef>
                <a:spcPts val="320"/>
              </a:spcBef>
              <a:spcAft>
                <a:spcPts val="0"/>
              </a:spcAft>
              <a:buClr>
                <a:srgbClr val="366092"/>
              </a:buClr>
              <a:buSzPct val="100000"/>
              <a:buChar char="•"/>
            </a:pPr>
            <a:r>
              <a:rPr lang="en-GB" sz="6400">
                <a:solidFill>
                  <a:srgbClr val="366092"/>
                </a:solidFill>
                <a:latin typeface="Cambria"/>
                <a:ea typeface="Cambria"/>
                <a:cs typeface="Cambria"/>
                <a:sym typeface="Cambria"/>
              </a:rPr>
              <a:t>The Panel will utilise a ‘closed marking system’ approach for each domain in order to reduce judgement bias of an individual assessor </a:t>
            </a:r>
            <a:endParaRPr/>
          </a:p>
          <a:p>
            <a:pPr indent="-342900" lvl="0" marL="342900" rtl="0" algn="l">
              <a:lnSpc>
                <a:spcPct val="120000"/>
              </a:lnSpc>
              <a:spcBef>
                <a:spcPts val="320"/>
              </a:spcBef>
              <a:spcAft>
                <a:spcPts val="0"/>
              </a:spcAft>
              <a:buClr>
                <a:srgbClr val="366092"/>
              </a:buClr>
              <a:buSzPct val="100000"/>
              <a:buChar char="•"/>
            </a:pPr>
            <a:r>
              <a:rPr lang="en-GB" sz="6400">
                <a:solidFill>
                  <a:srgbClr val="366092"/>
                </a:solidFill>
                <a:latin typeface="Cambria"/>
                <a:ea typeface="Cambria"/>
                <a:cs typeface="Cambria"/>
                <a:sym typeface="Cambria"/>
              </a:rPr>
              <a:t>Most grading would therefore be towards the middle of a score line. This is a well- established process in both undergraduate and postgraduate university assessments, especially in clinical practice. It maximises the reliability and validity of the assessment and helps standardise marking accuracy </a:t>
            </a:r>
            <a:endParaRPr/>
          </a:p>
          <a:p>
            <a:pPr indent="-342900" lvl="0" marL="342900" rtl="0" algn="l">
              <a:lnSpc>
                <a:spcPct val="120000"/>
              </a:lnSpc>
              <a:spcBef>
                <a:spcPts val="320"/>
              </a:spcBef>
              <a:spcAft>
                <a:spcPts val="0"/>
              </a:spcAft>
              <a:buClr>
                <a:srgbClr val="366092"/>
              </a:buClr>
              <a:buSzPct val="100000"/>
              <a:buChar char="•"/>
            </a:pPr>
            <a:r>
              <a:rPr lang="en-GB" sz="6400">
                <a:solidFill>
                  <a:srgbClr val="366092"/>
                </a:solidFill>
                <a:latin typeface="Cambria"/>
                <a:ea typeface="Cambria"/>
                <a:cs typeface="Cambria"/>
                <a:sym typeface="Cambria"/>
              </a:rPr>
              <a:t>Marks must be accrued in all domains. An average is taken from all the marks awarded in order to demonstrate the required standard has been achieved across all 10 domains</a:t>
            </a:r>
            <a:endParaRPr/>
          </a:p>
          <a:p>
            <a:pPr indent="-292100" lvl="0" marL="342900" rtl="0" algn="l">
              <a:spcBef>
                <a:spcPts val="160"/>
              </a:spcBef>
              <a:spcAft>
                <a:spcPts val="0"/>
              </a:spcAft>
              <a:buClr>
                <a:schemeClr val="dk1"/>
              </a:buClr>
              <a:buSzPct val="100000"/>
              <a:buNone/>
            </a:pPr>
            <a:r>
              <a:t/>
            </a:r>
            <a:endParaRPr>
              <a:solidFill>
                <a:srgbClr val="17365D"/>
              </a:solidFill>
            </a:endParaRPr>
          </a:p>
        </p:txBody>
      </p:sp>
      <p:pic>
        <p:nvPicPr>
          <p:cNvPr id="126" name="Google Shape;126;p6"/>
          <p:cNvPicPr preferRelativeResize="0"/>
          <p:nvPr/>
        </p:nvPicPr>
        <p:blipFill rotWithShape="1">
          <a:blip r:embed="rId3">
            <a:alphaModFix/>
          </a:blip>
          <a:srcRect b="0" l="0" r="0" t="0"/>
          <a:stretch/>
        </p:blipFill>
        <p:spPr>
          <a:xfrm>
            <a:off x="7236295" y="160567"/>
            <a:ext cx="1660104" cy="609057"/>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244061"/>
              </a:buClr>
              <a:buSzPts val="3600"/>
              <a:buFont typeface="Cambria"/>
              <a:buNone/>
            </a:pPr>
            <a:r>
              <a:rPr lang="en-GB" sz="3600">
                <a:solidFill>
                  <a:srgbClr val="244061"/>
                </a:solidFill>
                <a:latin typeface="Cambria"/>
                <a:ea typeface="Cambria"/>
                <a:cs typeface="Cambria"/>
                <a:sym typeface="Cambria"/>
              </a:rPr>
              <a:t>Schedule and Fees</a:t>
            </a:r>
            <a:endParaRPr/>
          </a:p>
        </p:txBody>
      </p:sp>
      <p:sp>
        <p:nvSpPr>
          <p:cNvPr id="132" name="Google Shape;132;p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40000" lnSpcReduction="20000"/>
          </a:bodyPr>
          <a:lstStyle/>
          <a:p>
            <a:pPr indent="-342900" lvl="0" marL="342900" rtl="0" algn="l">
              <a:lnSpc>
                <a:spcPct val="120000"/>
              </a:lnSpc>
              <a:spcBef>
                <a:spcPts val="0"/>
              </a:spcBef>
              <a:spcAft>
                <a:spcPts val="0"/>
              </a:spcAft>
              <a:buClr>
                <a:srgbClr val="366092"/>
              </a:buClr>
              <a:buSzPct val="100000"/>
              <a:buChar char="•"/>
            </a:pPr>
            <a:r>
              <a:rPr lang="en-GB" sz="4000">
                <a:solidFill>
                  <a:srgbClr val="366092"/>
                </a:solidFill>
                <a:latin typeface="Cambria"/>
                <a:ea typeface="Cambria"/>
                <a:cs typeface="Cambria"/>
                <a:sym typeface="Cambria"/>
              </a:rPr>
              <a:t>Accreditation panels meet three times per year. </a:t>
            </a:r>
            <a:endParaRPr/>
          </a:p>
          <a:p>
            <a:pPr indent="-342900" lvl="0" marL="342900" rtl="0" algn="l">
              <a:lnSpc>
                <a:spcPct val="120000"/>
              </a:lnSpc>
              <a:spcBef>
                <a:spcPts val="320"/>
              </a:spcBef>
              <a:spcAft>
                <a:spcPts val="0"/>
              </a:spcAft>
              <a:buClr>
                <a:srgbClr val="366092"/>
              </a:buClr>
              <a:buSzPct val="100000"/>
              <a:buChar char="•"/>
            </a:pPr>
            <a:r>
              <a:rPr lang="en-GB" sz="4000">
                <a:solidFill>
                  <a:srgbClr val="366092"/>
                </a:solidFill>
                <a:latin typeface="Cambria"/>
                <a:ea typeface="Cambria"/>
                <a:cs typeface="Cambria"/>
                <a:sym typeface="Cambria"/>
              </a:rPr>
              <a:t>Applications can be submitted for assessment during the following calendar months; </a:t>
            </a:r>
            <a:r>
              <a:rPr i="1" lang="en-GB" sz="4000">
                <a:solidFill>
                  <a:srgbClr val="366092"/>
                </a:solidFill>
                <a:latin typeface="Cambria"/>
                <a:ea typeface="Cambria"/>
                <a:cs typeface="Cambria"/>
                <a:sym typeface="Cambria"/>
              </a:rPr>
              <a:t>January, May and September</a:t>
            </a:r>
            <a:r>
              <a:rPr lang="en-GB" sz="4000">
                <a:solidFill>
                  <a:srgbClr val="366092"/>
                </a:solidFill>
                <a:latin typeface="Cambria"/>
                <a:ea typeface="Cambria"/>
                <a:cs typeface="Cambria"/>
                <a:sym typeface="Cambria"/>
              </a:rPr>
              <a:t>. If applications are received outside of these months, then they will be held over to the next month when formal applications ca be received (e.g. an application submitted in February will be reviewed with the May submissions)</a:t>
            </a:r>
            <a:endParaRPr/>
          </a:p>
          <a:p>
            <a:pPr indent="-342900" lvl="0" marL="342900" rtl="0" algn="l">
              <a:lnSpc>
                <a:spcPct val="120000"/>
              </a:lnSpc>
              <a:spcBef>
                <a:spcPts val="320"/>
              </a:spcBef>
              <a:spcAft>
                <a:spcPts val="0"/>
              </a:spcAft>
              <a:buClr>
                <a:srgbClr val="366092"/>
              </a:buClr>
              <a:buSzPct val="100000"/>
              <a:buChar char="•"/>
            </a:pPr>
            <a:r>
              <a:rPr lang="en-GB" sz="4000">
                <a:solidFill>
                  <a:srgbClr val="366092"/>
                </a:solidFill>
                <a:latin typeface="Cambria"/>
                <a:ea typeface="Cambria"/>
                <a:cs typeface="Cambria"/>
                <a:sym typeface="Cambria"/>
              </a:rPr>
              <a:t>Results will be provided to candidates by the end of the following month (February, June and October)</a:t>
            </a:r>
            <a:endParaRPr/>
          </a:p>
          <a:p>
            <a:pPr indent="-342900" lvl="0" marL="342900" rtl="0" algn="l">
              <a:lnSpc>
                <a:spcPct val="120000"/>
              </a:lnSpc>
              <a:spcBef>
                <a:spcPts val="320"/>
              </a:spcBef>
              <a:spcAft>
                <a:spcPts val="0"/>
              </a:spcAft>
              <a:buClr>
                <a:srgbClr val="366092"/>
              </a:buClr>
              <a:buSzPct val="100000"/>
              <a:buChar char="•"/>
            </a:pPr>
            <a:r>
              <a:rPr lang="en-GB" sz="4000">
                <a:solidFill>
                  <a:srgbClr val="366092"/>
                </a:solidFill>
                <a:latin typeface="Cambria"/>
                <a:ea typeface="Cambria"/>
                <a:cs typeface="Cambria"/>
                <a:sym typeface="Cambria"/>
              </a:rPr>
              <a:t>The fee for the assessment process is £280. If a candidate is unsuccessful, they will be informed where they need to submit extra evidence and a reduced resubmission fee will be charged in the sum of £120. </a:t>
            </a:r>
            <a:endParaRPr/>
          </a:p>
          <a:p>
            <a:pPr indent="-342900" lvl="0" marL="342900" rtl="0" algn="l">
              <a:lnSpc>
                <a:spcPct val="120000"/>
              </a:lnSpc>
              <a:spcBef>
                <a:spcPts val="320"/>
              </a:spcBef>
              <a:spcAft>
                <a:spcPts val="0"/>
              </a:spcAft>
              <a:buClr>
                <a:srgbClr val="366092"/>
              </a:buClr>
              <a:buSzPct val="100000"/>
              <a:buChar char="•"/>
            </a:pPr>
            <a:r>
              <a:rPr lang="en-GB" sz="4000">
                <a:solidFill>
                  <a:srgbClr val="366092"/>
                </a:solidFill>
                <a:latin typeface="Cambria"/>
                <a:ea typeface="Cambria"/>
                <a:cs typeface="Cambria"/>
                <a:sym typeface="Cambria"/>
              </a:rPr>
              <a:t>Members will need to pay an annual membership fee to retain their Member status. This will be payable from the first year after the award of MIGPM (therefore payments will fall on first day of the months of March, June or October the following year, depending on when the award was made)</a:t>
            </a:r>
            <a:endParaRPr/>
          </a:p>
          <a:p>
            <a:pPr indent="-342900" lvl="0" marL="342900" rtl="0" algn="l">
              <a:lnSpc>
                <a:spcPct val="120000"/>
              </a:lnSpc>
              <a:spcBef>
                <a:spcPts val="320"/>
              </a:spcBef>
              <a:spcAft>
                <a:spcPts val="0"/>
              </a:spcAft>
              <a:buClr>
                <a:srgbClr val="366092"/>
              </a:buClr>
              <a:buSzPct val="100000"/>
              <a:buChar char="•"/>
            </a:pPr>
            <a:r>
              <a:rPr lang="en-GB" sz="4000">
                <a:solidFill>
                  <a:srgbClr val="366092"/>
                </a:solidFill>
                <a:latin typeface="Cambria"/>
                <a:ea typeface="Cambria"/>
                <a:cs typeface="Cambria"/>
                <a:sym typeface="Cambria"/>
              </a:rPr>
              <a:t>Annual fees are £50</a:t>
            </a:r>
            <a:endParaRPr/>
          </a:p>
          <a:p>
            <a:pPr indent="-261620" lvl="0" marL="342900" rtl="0" algn="l">
              <a:spcBef>
                <a:spcPts val="256"/>
              </a:spcBef>
              <a:spcAft>
                <a:spcPts val="0"/>
              </a:spcAft>
              <a:buClr>
                <a:schemeClr val="dk1"/>
              </a:buClr>
              <a:buSzPct val="100000"/>
              <a:buNone/>
            </a:pPr>
            <a:r>
              <a:t/>
            </a:r>
            <a:endParaRPr/>
          </a:p>
        </p:txBody>
      </p:sp>
      <p:pic>
        <p:nvPicPr>
          <p:cNvPr id="133" name="Google Shape;133;p7"/>
          <p:cNvPicPr preferRelativeResize="0"/>
          <p:nvPr/>
        </p:nvPicPr>
        <p:blipFill rotWithShape="1">
          <a:blip r:embed="rId3">
            <a:alphaModFix/>
          </a:blip>
          <a:srcRect b="0" l="0" r="0" t="0"/>
          <a:stretch/>
        </p:blipFill>
        <p:spPr>
          <a:xfrm>
            <a:off x="7236295" y="160567"/>
            <a:ext cx="1660104" cy="609057"/>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8"/>
          <p:cNvSpPr txBox="1"/>
          <p:nvPr>
            <p:ph type="title"/>
          </p:nvPr>
        </p:nvSpPr>
        <p:spPr>
          <a:xfrm>
            <a:off x="457200" y="731836"/>
            <a:ext cx="8229600" cy="685801"/>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br>
              <a:rPr lang="en-GB" sz="4900"/>
            </a:br>
            <a:r>
              <a:rPr b="1" lang="en-GB" sz="3600">
                <a:solidFill>
                  <a:srgbClr val="244061"/>
                </a:solidFill>
                <a:latin typeface="Cambria"/>
                <a:ea typeface="Cambria"/>
                <a:cs typeface="Cambria"/>
                <a:sym typeface="Cambria"/>
              </a:rPr>
              <a:t>Assessment Domains </a:t>
            </a:r>
            <a:br>
              <a:rPr lang="en-GB"/>
            </a:br>
            <a:endParaRPr/>
          </a:p>
        </p:txBody>
      </p:sp>
      <p:sp>
        <p:nvSpPr>
          <p:cNvPr id="139" name="Google Shape;139;p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20000"/>
          </a:bodyPr>
          <a:lstStyle/>
          <a:p>
            <a:pPr indent="-514350" lvl="0" marL="514350" rtl="0" algn="l">
              <a:spcBef>
                <a:spcPts val="0"/>
              </a:spcBef>
              <a:spcAft>
                <a:spcPts val="0"/>
              </a:spcAft>
              <a:buClr>
                <a:srgbClr val="366092"/>
              </a:buClr>
              <a:buSzPct val="100000"/>
              <a:buFont typeface="Calibri"/>
              <a:buAutoNum type="arabicPeriod"/>
            </a:pPr>
            <a:r>
              <a:rPr lang="en-GB" sz="2600">
                <a:solidFill>
                  <a:srgbClr val="366092"/>
                </a:solidFill>
                <a:latin typeface="Cambria"/>
                <a:ea typeface="Cambria"/>
                <a:cs typeface="Cambria"/>
                <a:sym typeface="Cambria"/>
              </a:rPr>
              <a:t>Qualifications and achievements </a:t>
            </a:r>
            <a:endParaRPr/>
          </a:p>
          <a:p>
            <a:pPr indent="-514350" lvl="0" marL="514350" rtl="0" algn="l">
              <a:spcBef>
                <a:spcPts val="481"/>
              </a:spcBef>
              <a:spcAft>
                <a:spcPts val="0"/>
              </a:spcAft>
              <a:buClr>
                <a:srgbClr val="366092"/>
              </a:buClr>
              <a:buSzPct val="100000"/>
              <a:buFont typeface="Calibri"/>
              <a:buAutoNum type="arabicPeriod"/>
            </a:pPr>
            <a:r>
              <a:rPr lang="en-GB" sz="2600">
                <a:solidFill>
                  <a:srgbClr val="366092"/>
                </a:solidFill>
                <a:latin typeface="Cambria"/>
                <a:ea typeface="Cambria"/>
                <a:cs typeface="Cambria"/>
                <a:sym typeface="Cambria"/>
              </a:rPr>
              <a:t>Personal qualities, professional development and working with others</a:t>
            </a:r>
            <a:endParaRPr/>
          </a:p>
          <a:p>
            <a:pPr indent="-514350" lvl="0" marL="514350" rtl="0" algn="l">
              <a:spcBef>
                <a:spcPts val="481"/>
              </a:spcBef>
              <a:spcAft>
                <a:spcPts val="0"/>
              </a:spcAft>
              <a:buClr>
                <a:srgbClr val="366092"/>
              </a:buClr>
              <a:buSzPct val="100000"/>
              <a:buFont typeface="Calibri"/>
              <a:buAutoNum type="arabicPeriod"/>
            </a:pPr>
            <a:r>
              <a:rPr lang="en-GB" sz="2600">
                <a:solidFill>
                  <a:srgbClr val="366092"/>
                </a:solidFill>
                <a:latin typeface="Cambria"/>
                <a:ea typeface="Cambria"/>
                <a:cs typeface="Cambria"/>
                <a:sym typeface="Cambria"/>
              </a:rPr>
              <a:t>Leadership, level of responsibility and accountability. Strategic planning, vision and decision making</a:t>
            </a:r>
            <a:endParaRPr/>
          </a:p>
          <a:p>
            <a:pPr indent="-514350" lvl="0" marL="514350" rtl="0" algn="l">
              <a:spcBef>
                <a:spcPts val="481"/>
              </a:spcBef>
              <a:spcAft>
                <a:spcPts val="0"/>
              </a:spcAft>
              <a:buClr>
                <a:srgbClr val="366092"/>
              </a:buClr>
              <a:buSzPct val="100000"/>
              <a:buFont typeface="Calibri"/>
              <a:buAutoNum type="arabicPeriod"/>
            </a:pPr>
            <a:r>
              <a:rPr lang="en-GB" sz="2600">
                <a:solidFill>
                  <a:srgbClr val="366092"/>
                </a:solidFill>
                <a:latin typeface="Cambria"/>
                <a:ea typeface="Cambria"/>
                <a:cs typeface="Cambria"/>
                <a:sym typeface="Cambria"/>
              </a:rPr>
              <a:t>Managing and improving patient services</a:t>
            </a:r>
            <a:endParaRPr/>
          </a:p>
          <a:p>
            <a:pPr indent="-514350" lvl="0" marL="514350" rtl="0" algn="l">
              <a:spcBef>
                <a:spcPts val="481"/>
              </a:spcBef>
              <a:spcAft>
                <a:spcPts val="0"/>
              </a:spcAft>
              <a:buClr>
                <a:srgbClr val="366092"/>
              </a:buClr>
              <a:buSzPct val="100000"/>
              <a:buFont typeface="Calibri"/>
              <a:buAutoNum type="arabicPeriod"/>
            </a:pPr>
            <a:r>
              <a:rPr lang="en-GB" sz="2600">
                <a:solidFill>
                  <a:srgbClr val="366092"/>
                </a:solidFill>
                <a:latin typeface="Cambria"/>
                <a:ea typeface="Cambria"/>
                <a:cs typeface="Cambria"/>
                <a:sym typeface="Cambria"/>
              </a:rPr>
              <a:t>Working with patients</a:t>
            </a:r>
            <a:endParaRPr/>
          </a:p>
          <a:p>
            <a:pPr indent="-514350" lvl="0" marL="514350" rtl="0" algn="l">
              <a:spcBef>
                <a:spcPts val="481"/>
              </a:spcBef>
              <a:spcAft>
                <a:spcPts val="0"/>
              </a:spcAft>
              <a:buClr>
                <a:srgbClr val="366092"/>
              </a:buClr>
              <a:buSzPct val="100000"/>
              <a:buFont typeface="Calibri"/>
              <a:buAutoNum type="arabicPeriod"/>
            </a:pPr>
            <a:r>
              <a:rPr lang="en-GB" sz="2600">
                <a:solidFill>
                  <a:srgbClr val="366092"/>
                </a:solidFill>
                <a:latin typeface="Cambria"/>
                <a:ea typeface="Cambria"/>
                <a:cs typeface="Cambria"/>
                <a:sym typeface="Cambria"/>
              </a:rPr>
              <a:t>Workforce</a:t>
            </a:r>
            <a:endParaRPr/>
          </a:p>
          <a:p>
            <a:pPr indent="-514350" lvl="0" marL="514350" rtl="0" algn="l">
              <a:spcBef>
                <a:spcPts val="481"/>
              </a:spcBef>
              <a:spcAft>
                <a:spcPts val="0"/>
              </a:spcAft>
              <a:buClr>
                <a:srgbClr val="366092"/>
              </a:buClr>
              <a:buSzPct val="100000"/>
              <a:buFont typeface="Calibri"/>
              <a:buAutoNum type="arabicPeriod"/>
            </a:pPr>
            <a:r>
              <a:rPr lang="en-GB" sz="2600">
                <a:solidFill>
                  <a:srgbClr val="366092"/>
                </a:solidFill>
                <a:latin typeface="Cambria"/>
                <a:ea typeface="Cambria"/>
                <a:cs typeface="Cambria"/>
                <a:sym typeface="Cambria"/>
              </a:rPr>
              <a:t>Financial proficiency and practice stability</a:t>
            </a:r>
            <a:endParaRPr/>
          </a:p>
          <a:p>
            <a:pPr indent="-514350" lvl="0" marL="514350" rtl="0" algn="l">
              <a:spcBef>
                <a:spcPts val="481"/>
              </a:spcBef>
              <a:spcAft>
                <a:spcPts val="0"/>
              </a:spcAft>
              <a:buClr>
                <a:srgbClr val="366092"/>
              </a:buClr>
              <a:buSzPct val="100000"/>
              <a:buFont typeface="Calibri"/>
              <a:buAutoNum type="arabicPeriod"/>
            </a:pPr>
            <a:r>
              <a:rPr lang="en-GB" sz="2600">
                <a:solidFill>
                  <a:srgbClr val="366092"/>
                </a:solidFill>
                <a:latin typeface="Cambria"/>
                <a:ea typeface="Cambria"/>
                <a:cs typeface="Cambria"/>
                <a:sym typeface="Cambria"/>
              </a:rPr>
              <a:t>Estate and Facilities management</a:t>
            </a:r>
            <a:endParaRPr/>
          </a:p>
          <a:p>
            <a:pPr indent="-514350" lvl="0" marL="514350" rtl="0" algn="l">
              <a:spcBef>
                <a:spcPts val="481"/>
              </a:spcBef>
              <a:spcAft>
                <a:spcPts val="0"/>
              </a:spcAft>
              <a:buClr>
                <a:srgbClr val="366092"/>
              </a:buClr>
              <a:buSzPct val="100000"/>
              <a:buFont typeface="Calibri"/>
              <a:buAutoNum type="arabicPeriod"/>
            </a:pPr>
            <a:r>
              <a:rPr lang="en-GB" sz="2600">
                <a:solidFill>
                  <a:srgbClr val="366092"/>
                </a:solidFill>
                <a:latin typeface="Cambria"/>
                <a:ea typeface="Cambria"/>
                <a:cs typeface="Cambria"/>
                <a:sym typeface="Cambria"/>
              </a:rPr>
              <a:t>Working with other organisations and service providers</a:t>
            </a:r>
            <a:endParaRPr/>
          </a:p>
          <a:p>
            <a:pPr indent="-514350" lvl="0" marL="514350" rtl="0" algn="l">
              <a:spcBef>
                <a:spcPts val="481"/>
              </a:spcBef>
              <a:spcAft>
                <a:spcPts val="0"/>
              </a:spcAft>
              <a:buClr>
                <a:srgbClr val="366092"/>
              </a:buClr>
              <a:buSzPct val="100000"/>
              <a:buFont typeface="Calibri"/>
              <a:buAutoNum type="arabicPeriod"/>
            </a:pPr>
            <a:r>
              <a:rPr lang="en-GB" sz="2600">
                <a:solidFill>
                  <a:srgbClr val="366092"/>
                </a:solidFill>
                <a:latin typeface="Cambria"/>
                <a:ea typeface="Cambria"/>
                <a:cs typeface="Cambria"/>
                <a:sym typeface="Cambria"/>
              </a:rPr>
              <a:t>Probity, legal and compliance, governance </a:t>
            </a:r>
            <a:endParaRPr/>
          </a:p>
          <a:p>
            <a:pPr indent="0" lvl="0" marL="0" rtl="0" algn="l">
              <a:spcBef>
                <a:spcPts val="592"/>
              </a:spcBef>
              <a:spcAft>
                <a:spcPts val="0"/>
              </a:spcAft>
              <a:buClr>
                <a:schemeClr val="dk1"/>
              </a:buClr>
              <a:buSzPct val="100000"/>
              <a:buNone/>
            </a:pPr>
            <a:r>
              <a:t/>
            </a:r>
            <a:endParaRPr>
              <a:solidFill>
                <a:srgbClr val="17365D"/>
              </a:solidFill>
            </a:endParaRPr>
          </a:p>
          <a:p>
            <a:pPr indent="-154940" lvl="0" marL="342900" rtl="0" algn="l">
              <a:spcBef>
                <a:spcPts val="592"/>
              </a:spcBef>
              <a:spcAft>
                <a:spcPts val="0"/>
              </a:spcAft>
              <a:buClr>
                <a:schemeClr val="dk1"/>
              </a:buClr>
              <a:buSzPct val="100000"/>
              <a:buNone/>
            </a:pPr>
            <a:r>
              <a:t/>
            </a:r>
            <a:endParaRPr>
              <a:solidFill>
                <a:srgbClr val="17365D"/>
              </a:solidFill>
            </a:endParaRPr>
          </a:p>
        </p:txBody>
      </p:sp>
      <p:pic>
        <p:nvPicPr>
          <p:cNvPr id="140" name="Google Shape;140;p8"/>
          <p:cNvPicPr preferRelativeResize="0"/>
          <p:nvPr/>
        </p:nvPicPr>
        <p:blipFill rotWithShape="1">
          <a:blip r:embed="rId3">
            <a:alphaModFix/>
          </a:blip>
          <a:srcRect b="0" l="0" r="0" t="0"/>
          <a:stretch/>
        </p:blipFill>
        <p:spPr>
          <a:xfrm>
            <a:off x="7236295" y="160567"/>
            <a:ext cx="1660104" cy="609057"/>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pic>
        <p:nvPicPr>
          <p:cNvPr id="145" name="Google Shape;145;p9"/>
          <p:cNvPicPr preferRelativeResize="0"/>
          <p:nvPr/>
        </p:nvPicPr>
        <p:blipFill rotWithShape="1">
          <a:blip r:embed="rId3">
            <a:alphaModFix/>
          </a:blip>
          <a:srcRect b="0" l="0" r="0" t="0"/>
          <a:stretch/>
        </p:blipFill>
        <p:spPr>
          <a:xfrm>
            <a:off x="7236295" y="171077"/>
            <a:ext cx="1660104" cy="609057"/>
          </a:xfrm>
          <a:prstGeom prst="rect">
            <a:avLst/>
          </a:prstGeom>
          <a:noFill/>
          <a:ln>
            <a:noFill/>
          </a:ln>
        </p:spPr>
      </p:pic>
      <p:sp>
        <p:nvSpPr>
          <p:cNvPr id="146" name="Google Shape;146;p9"/>
          <p:cNvSpPr txBox="1"/>
          <p:nvPr/>
        </p:nvSpPr>
        <p:spPr>
          <a:xfrm>
            <a:off x="163708" y="244774"/>
            <a:ext cx="7062077"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400">
                <a:solidFill>
                  <a:srgbClr val="244061"/>
                </a:solidFill>
                <a:latin typeface="Cambria"/>
                <a:ea typeface="Cambria"/>
                <a:cs typeface="Cambria"/>
                <a:sym typeface="Cambria"/>
              </a:rPr>
              <a:t>IGPM Accreditation Framework - Member (1)</a:t>
            </a:r>
            <a:endParaRPr/>
          </a:p>
        </p:txBody>
      </p:sp>
      <p:graphicFrame>
        <p:nvGraphicFramePr>
          <p:cNvPr id="147" name="Google Shape;147;p9"/>
          <p:cNvGraphicFramePr/>
          <p:nvPr/>
        </p:nvGraphicFramePr>
        <p:xfrm>
          <a:off x="395536" y="980728"/>
          <a:ext cx="3000000" cy="3000000"/>
        </p:xfrm>
        <a:graphic>
          <a:graphicData uri="http://schemas.openxmlformats.org/drawingml/2006/table">
            <a:tbl>
              <a:tblPr bandRow="1" firstRow="1">
                <a:noFill/>
                <a:tableStyleId>{DC87ADB9-4D7E-4BB6-96BA-45BBF84D19B8}</a:tableStyleId>
              </a:tblPr>
              <a:tblGrid>
                <a:gridCol w="2304250"/>
                <a:gridCol w="6048675"/>
              </a:tblGrid>
              <a:tr h="370850">
                <a:tc>
                  <a:txBody>
                    <a:bodyPr/>
                    <a:lstStyle/>
                    <a:p>
                      <a:pPr indent="0" lvl="0" marL="0" marR="0" rtl="0" algn="l">
                        <a:spcBef>
                          <a:spcPts val="0"/>
                        </a:spcBef>
                        <a:spcAft>
                          <a:spcPts val="0"/>
                        </a:spcAft>
                        <a:buNone/>
                      </a:pPr>
                      <a:r>
                        <a:rPr lang="en-GB" sz="1800" u="none" cap="none" strike="noStrike"/>
                        <a:t>Domain</a:t>
                      </a:r>
                      <a:endParaRPr/>
                    </a:p>
                  </a:txBody>
                  <a:tcPr marT="45725" marB="45725" marR="91450" marL="91450"/>
                </a:tc>
                <a:tc>
                  <a:txBody>
                    <a:bodyPr/>
                    <a:lstStyle/>
                    <a:p>
                      <a:pPr indent="0" lvl="0" marL="0" marR="0" rtl="0" algn="l">
                        <a:spcBef>
                          <a:spcPts val="0"/>
                        </a:spcBef>
                        <a:spcAft>
                          <a:spcPts val="0"/>
                        </a:spcAft>
                        <a:buNone/>
                      </a:pPr>
                      <a:r>
                        <a:rPr lang="en-GB" sz="1800"/>
                        <a:t>Evidence</a:t>
                      </a:r>
                      <a:endParaRPr/>
                    </a:p>
                  </a:txBody>
                  <a:tcPr marT="45725" marB="45725" marR="91450" marL="91450"/>
                </a:tc>
              </a:tr>
              <a:tr h="370850">
                <a:tc>
                  <a:txBody>
                    <a:bodyPr/>
                    <a:lstStyle/>
                    <a:p>
                      <a:pPr indent="0" lvl="0" marL="0" marR="0" rtl="0" algn="l">
                        <a:spcBef>
                          <a:spcPts val="0"/>
                        </a:spcBef>
                        <a:spcAft>
                          <a:spcPts val="0"/>
                        </a:spcAft>
                        <a:buNone/>
                      </a:pPr>
                      <a:r>
                        <a:rPr lang="en-GB" sz="1200"/>
                        <a:t>1. Qualifications</a:t>
                      </a:r>
                      <a:r>
                        <a:rPr lang="en-GB" sz="1200"/>
                        <a:t> and Achievements</a:t>
                      </a:r>
                      <a:endParaRPr sz="1200"/>
                    </a:p>
                  </a:txBody>
                  <a:tcPr marT="45725" marB="45725" marR="91450" marL="91450"/>
                </a:tc>
                <a:tc>
                  <a:txBody>
                    <a:bodyPr/>
                    <a:lstStyle/>
                    <a:p>
                      <a:pPr indent="-171450" lvl="0" marL="171450" marR="0" rtl="0" algn="l">
                        <a:spcBef>
                          <a:spcPts val="0"/>
                        </a:spcBef>
                        <a:spcAft>
                          <a:spcPts val="0"/>
                        </a:spcAft>
                        <a:buClr>
                          <a:schemeClr val="dk1"/>
                        </a:buClr>
                        <a:buSzPts val="1200"/>
                        <a:buFont typeface="Arial"/>
                        <a:buChar char="•"/>
                      </a:pPr>
                      <a:r>
                        <a:rPr lang="en-GB" sz="1200"/>
                        <a:t>Educated to GCSE/Level</a:t>
                      </a:r>
                      <a:r>
                        <a:rPr lang="en-GB" sz="1200"/>
                        <a:t> 5 or equivalent. </a:t>
                      </a:r>
                      <a:endParaRPr/>
                    </a:p>
                    <a:p>
                      <a:pPr indent="-171450" lvl="0" marL="171450" marR="0" rtl="0" algn="l">
                        <a:spcBef>
                          <a:spcPts val="0"/>
                        </a:spcBef>
                        <a:spcAft>
                          <a:spcPts val="0"/>
                        </a:spcAft>
                        <a:buClr>
                          <a:schemeClr val="dk1"/>
                        </a:buClr>
                        <a:buSzPts val="1200"/>
                        <a:buFont typeface="Arial"/>
                        <a:buChar char="•"/>
                      </a:pPr>
                      <a:r>
                        <a:rPr lang="en-GB" sz="1200"/>
                        <a:t>Evidence of further education activity and certification</a:t>
                      </a:r>
                      <a:endParaRPr/>
                    </a:p>
                    <a:p>
                      <a:pPr indent="-171450" lvl="0" marL="171450" marR="0" rtl="0" algn="l">
                        <a:spcBef>
                          <a:spcPts val="0"/>
                        </a:spcBef>
                        <a:spcAft>
                          <a:spcPts val="0"/>
                        </a:spcAft>
                        <a:buClr>
                          <a:schemeClr val="dk1"/>
                        </a:buClr>
                        <a:buSzPts val="1200"/>
                        <a:buFont typeface="Arial"/>
                        <a:buChar char="•"/>
                      </a:pPr>
                      <a:r>
                        <a:rPr lang="en-GB" sz="1200"/>
                        <a:t>Any completed extended CPD specific to role</a:t>
                      </a:r>
                      <a:endParaRPr/>
                    </a:p>
                    <a:p>
                      <a:pPr indent="-171450" lvl="0" marL="171450" marR="0" rtl="0" algn="l">
                        <a:spcBef>
                          <a:spcPts val="0"/>
                        </a:spcBef>
                        <a:spcAft>
                          <a:spcPts val="0"/>
                        </a:spcAft>
                        <a:buClr>
                          <a:schemeClr val="dk1"/>
                        </a:buClr>
                        <a:buSzPts val="1200"/>
                        <a:buFont typeface="Arial"/>
                        <a:buChar char="•"/>
                      </a:pPr>
                      <a:r>
                        <a:rPr lang="en-GB" sz="1200"/>
                        <a:t>Any publications, speaker engagements, regional or national advisory work</a:t>
                      </a:r>
                      <a:endParaRPr/>
                    </a:p>
                    <a:p>
                      <a:pPr indent="-171450" lvl="0" marL="171450" marR="0" rtl="0" algn="l">
                        <a:spcBef>
                          <a:spcPts val="0"/>
                        </a:spcBef>
                        <a:spcAft>
                          <a:spcPts val="0"/>
                        </a:spcAft>
                        <a:buClr>
                          <a:schemeClr val="dk1"/>
                        </a:buClr>
                        <a:buSzPts val="1200"/>
                        <a:buFont typeface="Arial"/>
                        <a:buChar char="•"/>
                      </a:pPr>
                      <a:r>
                        <a:rPr lang="en-GB" sz="1200"/>
                        <a:t>Membership or work with local or national representative bodies</a:t>
                      </a:r>
                      <a:endParaRPr/>
                    </a:p>
                    <a:p>
                      <a:pPr indent="-171450" lvl="0" marL="171450" marR="0" rtl="0" algn="l">
                        <a:spcBef>
                          <a:spcPts val="0"/>
                        </a:spcBef>
                        <a:spcAft>
                          <a:spcPts val="0"/>
                        </a:spcAft>
                        <a:buClr>
                          <a:schemeClr val="dk1"/>
                        </a:buClr>
                        <a:buSzPts val="1200"/>
                        <a:buFont typeface="Arial"/>
                        <a:buChar char="•"/>
                      </a:pPr>
                      <a:r>
                        <a:rPr lang="en-GB" sz="1200"/>
                        <a:t>Any awards or accolades for individual or practice achievements</a:t>
                      </a:r>
                      <a:endParaRPr/>
                    </a:p>
                    <a:p>
                      <a:pPr indent="-171450" lvl="0" marL="171450" marR="0" rtl="0" algn="l">
                        <a:spcBef>
                          <a:spcPts val="0"/>
                        </a:spcBef>
                        <a:spcAft>
                          <a:spcPts val="0"/>
                        </a:spcAft>
                        <a:buClr>
                          <a:schemeClr val="dk1"/>
                        </a:buClr>
                        <a:buSzPts val="1200"/>
                        <a:buFont typeface="Arial"/>
                        <a:buChar char="•"/>
                      </a:pPr>
                      <a:r>
                        <a:rPr lang="en-GB" sz="1200"/>
                        <a:t>Achievement or retention of Good or above in Well Led KLOE in CQC inspection.</a:t>
                      </a:r>
                      <a:endParaRPr/>
                    </a:p>
                    <a:p>
                      <a:pPr indent="-171450" lvl="0" marL="171450" marR="0" rtl="0" algn="l">
                        <a:spcBef>
                          <a:spcPts val="0"/>
                        </a:spcBef>
                        <a:spcAft>
                          <a:spcPts val="0"/>
                        </a:spcAft>
                        <a:buClr>
                          <a:schemeClr val="dk1"/>
                        </a:buClr>
                        <a:buSzPts val="1200"/>
                        <a:buFont typeface="Arial"/>
                        <a:buChar char="•"/>
                      </a:pPr>
                      <a:r>
                        <a:rPr lang="en-GB" sz="1200"/>
                        <a:t>Further education and training planning</a:t>
                      </a:r>
                      <a:endParaRPr/>
                    </a:p>
                  </a:txBody>
                  <a:tcPr marT="45725" marB="45725" marR="91450" marL="91450"/>
                </a:tc>
              </a:tr>
              <a:tr h="370850">
                <a:tc>
                  <a:txBody>
                    <a:bodyPr/>
                    <a:lstStyle/>
                    <a:p>
                      <a:pPr indent="0" lvl="0" marL="0" marR="0" rtl="0" algn="l">
                        <a:spcBef>
                          <a:spcPts val="0"/>
                        </a:spcBef>
                        <a:spcAft>
                          <a:spcPts val="0"/>
                        </a:spcAft>
                        <a:buNone/>
                      </a:pPr>
                      <a:r>
                        <a:rPr lang="en-GB" sz="1200"/>
                        <a:t>2. Personal</a:t>
                      </a:r>
                      <a:r>
                        <a:rPr lang="en-GB" sz="1200"/>
                        <a:t> qualities, continuing professional development and working with others</a:t>
                      </a:r>
                      <a:endParaRPr sz="1200"/>
                    </a:p>
                  </a:txBody>
                  <a:tcPr marT="45725" marB="45725" marR="91450" marL="91450"/>
                </a:tc>
                <a:tc>
                  <a:txBody>
                    <a:bodyPr/>
                    <a:lstStyle/>
                    <a:p>
                      <a:pPr indent="-171450" lvl="0" marL="171450" marR="0" rtl="0" algn="l">
                        <a:spcBef>
                          <a:spcPts val="0"/>
                        </a:spcBef>
                        <a:spcAft>
                          <a:spcPts val="0"/>
                        </a:spcAft>
                        <a:buClr>
                          <a:schemeClr val="dk1"/>
                        </a:buClr>
                        <a:buSzPts val="1200"/>
                        <a:buFont typeface="Arial"/>
                        <a:buChar char="•"/>
                      </a:pPr>
                      <a:r>
                        <a:rPr lang="en-GB" sz="1200"/>
                        <a:t>An example of developing self-awareness and reflective practice</a:t>
                      </a:r>
                      <a:endParaRPr/>
                    </a:p>
                    <a:p>
                      <a:pPr indent="-171450" lvl="0" marL="171450" marR="0" rtl="0" algn="l">
                        <a:spcBef>
                          <a:spcPts val="0"/>
                        </a:spcBef>
                        <a:spcAft>
                          <a:spcPts val="0"/>
                        </a:spcAft>
                        <a:buClr>
                          <a:schemeClr val="dk1"/>
                        </a:buClr>
                        <a:buSzPts val="1200"/>
                        <a:buFont typeface="Arial"/>
                        <a:buChar char="•"/>
                      </a:pPr>
                      <a:r>
                        <a:rPr lang="en-GB" sz="1200"/>
                        <a:t>How you effectively and efficiently manage yourself and your time</a:t>
                      </a:r>
                      <a:endParaRPr/>
                    </a:p>
                    <a:p>
                      <a:pPr indent="-171450" lvl="0" marL="171450" marR="0" rtl="0" algn="l">
                        <a:spcBef>
                          <a:spcPts val="0"/>
                        </a:spcBef>
                        <a:spcAft>
                          <a:spcPts val="0"/>
                        </a:spcAft>
                        <a:buClr>
                          <a:schemeClr val="dk1"/>
                        </a:buClr>
                        <a:buSzPts val="1200"/>
                        <a:buFont typeface="Arial"/>
                        <a:buChar char="•"/>
                      </a:pPr>
                      <a:r>
                        <a:rPr lang="en-GB" sz="1200"/>
                        <a:t>Quality improvement activity and continuing personal development. Evidence of recent CPD or training activity (At least 1 CPD activity annually for the preceding 2 years before application)</a:t>
                      </a:r>
                      <a:endParaRPr/>
                    </a:p>
                    <a:p>
                      <a:pPr indent="-171450" lvl="0" marL="171450" marR="0" rtl="0" algn="l">
                        <a:spcBef>
                          <a:spcPts val="0"/>
                        </a:spcBef>
                        <a:spcAft>
                          <a:spcPts val="0"/>
                        </a:spcAft>
                        <a:buClr>
                          <a:schemeClr val="dk1"/>
                        </a:buClr>
                        <a:buSzPts val="1200"/>
                        <a:buFont typeface="Arial"/>
                        <a:buChar char="•"/>
                      </a:pPr>
                      <a:r>
                        <a:rPr lang="en-GB" sz="1200"/>
                        <a:t>Feedback and actions relating to last appraisal</a:t>
                      </a:r>
                      <a:endParaRPr sz="1200"/>
                    </a:p>
                    <a:p>
                      <a:pPr indent="-171450" lvl="0" marL="171450" marR="0" rtl="0" algn="l">
                        <a:spcBef>
                          <a:spcPts val="0"/>
                        </a:spcBef>
                        <a:spcAft>
                          <a:spcPts val="0"/>
                        </a:spcAft>
                        <a:buClr>
                          <a:schemeClr val="dk1"/>
                        </a:buClr>
                        <a:buSzPts val="1200"/>
                        <a:buFont typeface="Arial"/>
                        <a:buChar char="•"/>
                      </a:pPr>
                      <a:r>
                        <a:rPr lang="en-GB" sz="1200"/>
                        <a:t>Example of acting with integrity and any written compliments received</a:t>
                      </a:r>
                      <a:endParaRPr/>
                    </a:p>
                  </a:txBody>
                  <a:tcPr marT="45725" marB="45725" marR="91450" marL="91450"/>
                </a:tc>
              </a:tr>
              <a:tr h="370850">
                <a:tc>
                  <a:txBody>
                    <a:bodyPr/>
                    <a:lstStyle/>
                    <a:p>
                      <a:pPr indent="0" lvl="0" marL="0" marR="0" rtl="0" algn="l">
                        <a:spcBef>
                          <a:spcPts val="0"/>
                        </a:spcBef>
                        <a:spcAft>
                          <a:spcPts val="0"/>
                        </a:spcAft>
                        <a:buNone/>
                      </a:pPr>
                      <a:r>
                        <a:rPr lang="en-GB" sz="1200"/>
                        <a:t>3. Leadership,</a:t>
                      </a:r>
                      <a:r>
                        <a:rPr lang="en-GB" sz="1200"/>
                        <a:t> level of responsibility and accountability, strategic planning, vision and decision making</a:t>
                      </a:r>
                      <a:endParaRPr sz="1200"/>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lang="en-GB" sz="1200"/>
                        <a:t>Clear definition of role carried out and key responsibilities in practice and fit within organisational structure</a:t>
                      </a:r>
                      <a:endParaRPr/>
                    </a:p>
                    <a:p>
                      <a:pPr indent="-171450" lvl="0" marL="171450" marR="0" rtl="0" algn="l">
                        <a:spcBef>
                          <a:spcPts val="0"/>
                        </a:spcBef>
                        <a:spcAft>
                          <a:spcPts val="0"/>
                        </a:spcAft>
                        <a:buClr>
                          <a:schemeClr val="dk1"/>
                        </a:buClr>
                        <a:buSzPts val="1200"/>
                        <a:buFont typeface="Arial"/>
                        <a:buChar char="•"/>
                      </a:pPr>
                      <a:r>
                        <a:rPr lang="en-GB" sz="1200"/>
                        <a:t>The line management of staff working in higher level roles (e.g. assistant managers, team leaders, clinical staff)</a:t>
                      </a:r>
                      <a:endParaRPr/>
                    </a:p>
                    <a:p>
                      <a:pPr indent="-171450" lvl="0" marL="171450" marR="0" rtl="0" algn="l">
                        <a:spcBef>
                          <a:spcPts val="0"/>
                        </a:spcBef>
                        <a:spcAft>
                          <a:spcPts val="0"/>
                        </a:spcAft>
                        <a:buClr>
                          <a:schemeClr val="dk1"/>
                        </a:buClr>
                        <a:buSzPts val="1200"/>
                        <a:buFont typeface="Arial"/>
                        <a:buChar char="•"/>
                      </a:pPr>
                      <a:r>
                        <a:rPr lang="en-GB" sz="1200"/>
                        <a:t>The development and implementation of practice policies and procedures </a:t>
                      </a:r>
                      <a:endParaRPr/>
                    </a:p>
                    <a:p>
                      <a:pPr indent="-171450" lvl="0" marL="171450" marR="0" rtl="0" algn="l">
                        <a:spcBef>
                          <a:spcPts val="0"/>
                        </a:spcBef>
                        <a:spcAft>
                          <a:spcPts val="0"/>
                        </a:spcAft>
                        <a:buClr>
                          <a:schemeClr val="dk1"/>
                        </a:buClr>
                        <a:buSzPts val="1200"/>
                        <a:buFont typeface="Arial"/>
                        <a:buChar char="•"/>
                      </a:pPr>
                      <a:r>
                        <a:rPr lang="en-GB" sz="1200"/>
                        <a:t>Developing and leading business improvement in the practice</a:t>
                      </a:r>
                      <a:endParaRPr/>
                    </a:p>
                    <a:p>
                      <a:pPr indent="-171450" lvl="0" marL="171450" marR="0" rtl="0" algn="l">
                        <a:spcBef>
                          <a:spcPts val="0"/>
                        </a:spcBef>
                        <a:spcAft>
                          <a:spcPts val="0"/>
                        </a:spcAft>
                        <a:buClr>
                          <a:schemeClr val="dk1"/>
                        </a:buClr>
                        <a:buSzPts val="1200"/>
                        <a:buFont typeface="Arial"/>
                        <a:buChar char="•"/>
                      </a:pPr>
                      <a:r>
                        <a:rPr lang="en-GB" sz="1200"/>
                        <a:t>The design and implementation of new ways of working and promoting team-based care </a:t>
                      </a:r>
                      <a:endParaRPr/>
                    </a:p>
                    <a:p>
                      <a:pPr indent="-171450" lvl="0" marL="171450" marR="0" rtl="0" algn="l">
                        <a:spcBef>
                          <a:spcPts val="0"/>
                        </a:spcBef>
                        <a:spcAft>
                          <a:spcPts val="0"/>
                        </a:spcAft>
                        <a:buClr>
                          <a:schemeClr val="dk1"/>
                        </a:buClr>
                        <a:buSzPts val="1200"/>
                        <a:buFont typeface="Arial"/>
                        <a:buChar char="•"/>
                      </a:pPr>
                      <a:r>
                        <a:rPr lang="en-GB" sz="1200"/>
                        <a:t>Acting decisively and enabling constructive decision making by the senior practice team</a:t>
                      </a:r>
                      <a:endParaRPr/>
                    </a:p>
                    <a:p>
                      <a:pPr indent="-171450" lvl="0" marL="171450" marR="0" rtl="0" algn="l">
                        <a:spcBef>
                          <a:spcPts val="0"/>
                        </a:spcBef>
                        <a:spcAft>
                          <a:spcPts val="0"/>
                        </a:spcAft>
                        <a:buClr>
                          <a:schemeClr val="dk1"/>
                        </a:buClr>
                        <a:buSzPts val="1200"/>
                        <a:buFont typeface="Arial"/>
                        <a:buChar char="•"/>
                      </a:pPr>
                      <a:r>
                        <a:rPr lang="en-GB" sz="1200"/>
                        <a:t>Supporting the personal development and appraisal of staff</a:t>
                      </a:r>
                      <a:endParaRPr/>
                    </a:p>
                  </a:txBody>
                  <a:tcPr marT="45725" marB="45725" marR="91450" marL="91450"/>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2021-10-22T10:23:37Z</dcterms:created>
  <dc:creator>Clark Robyn (Roaming)</dc:creator>
</cp:coreProperties>
</file>