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9" r:id="rId2"/>
    <p:sldId id="276" r:id="rId3"/>
    <p:sldId id="271" r:id="rId4"/>
    <p:sldId id="277" r:id="rId5"/>
    <p:sldId id="275" r:id="rId6"/>
    <p:sldId id="274" r:id="rId7"/>
    <p:sldId id="278" r:id="rId8"/>
    <p:sldId id="273" r:id="rId9"/>
    <p:sldId id="258" r:id="rId10"/>
    <p:sldId id="259" r:id="rId11"/>
    <p:sldId id="260"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1" autoAdjust="0"/>
    <p:restoredTop sz="94717"/>
  </p:normalViewPr>
  <p:slideViewPr>
    <p:cSldViewPr>
      <p:cViewPr varScale="1">
        <p:scale>
          <a:sx n="107" d="100"/>
          <a:sy n="107" d="100"/>
        </p:scale>
        <p:origin x="1856"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515160-091D-6A46-92C3-A052BEBFC414}" type="datetimeFigureOut">
              <a:rPr lang="en-GB" smtClean="0"/>
              <a:t>26/09/2025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8D29A9-76E0-4D4A-B067-BF6B8A426124}" type="slidenum">
              <a:rPr lang="en-GB" smtClean="0"/>
              <a:t>‹#›</a:t>
            </a:fld>
            <a:endParaRPr lang="en-GB"/>
          </a:p>
        </p:txBody>
      </p:sp>
    </p:spTree>
    <p:extLst>
      <p:ext uri="{BB962C8B-B14F-4D97-AF65-F5344CB8AC3E}">
        <p14:creationId xmlns:p14="http://schemas.microsoft.com/office/powerpoint/2010/main" val="1836848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78D29A9-76E0-4D4A-B067-BF6B8A426124}" type="slidenum">
              <a:rPr lang="en-GB" smtClean="0"/>
              <a:t>3</a:t>
            </a:fld>
            <a:endParaRPr lang="en-GB"/>
          </a:p>
        </p:txBody>
      </p:sp>
    </p:spTree>
    <p:extLst>
      <p:ext uri="{BB962C8B-B14F-4D97-AF65-F5344CB8AC3E}">
        <p14:creationId xmlns:p14="http://schemas.microsoft.com/office/powerpoint/2010/main" val="144385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123A0D-F9D3-4587-9A61-43AA4E9668A5}"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256064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123A0D-F9D3-4587-9A61-43AA4E9668A5}"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243549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123A0D-F9D3-4587-9A61-43AA4E9668A5}"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177392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123A0D-F9D3-4587-9A61-43AA4E9668A5}"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1850477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123A0D-F9D3-4587-9A61-43AA4E9668A5}" type="datetimeFigureOut">
              <a:rPr lang="en-GB" smtClean="0"/>
              <a:t>26/09/2025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96493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123A0D-F9D3-4587-9A61-43AA4E9668A5}"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175880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123A0D-F9D3-4587-9A61-43AA4E9668A5}" type="datetimeFigureOut">
              <a:rPr lang="en-GB" smtClean="0"/>
              <a:t>26/09/2025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389240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123A0D-F9D3-4587-9A61-43AA4E9668A5}" type="datetimeFigureOut">
              <a:rPr lang="en-GB" smtClean="0"/>
              <a:t>26/09/2025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13570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123A0D-F9D3-4587-9A61-43AA4E9668A5}" type="datetimeFigureOut">
              <a:rPr lang="en-GB" smtClean="0"/>
              <a:t>26/09/2025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361237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123A0D-F9D3-4587-9A61-43AA4E9668A5}"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318755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123A0D-F9D3-4587-9A61-43AA4E9668A5}" type="datetimeFigureOut">
              <a:rPr lang="en-GB" smtClean="0"/>
              <a:t>26/09/2025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F44B643-DC12-4C41-97BB-DA7D8701ABD7}" type="slidenum">
              <a:rPr lang="en-GB" smtClean="0"/>
              <a:t>‹#›</a:t>
            </a:fld>
            <a:endParaRPr lang="en-GB"/>
          </a:p>
        </p:txBody>
      </p:sp>
    </p:spTree>
    <p:extLst>
      <p:ext uri="{BB962C8B-B14F-4D97-AF65-F5344CB8AC3E}">
        <p14:creationId xmlns:p14="http://schemas.microsoft.com/office/powerpoint/2010/main" val="2648285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123A0D-F9D3-4587-9A61-43AA4E9668A5}" type="datetimeFigureOut">
              <a:rPr lang="en-GB" smtClean="0"/>
              <a:t>26/09/2025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4B643-DC12-4C41-97BB-DA7D8701ABD7}" type="slidenum">
              <a:rPr lang="en-GB" smtClean="0"/>
              <a:t>‹#›</a:t>
            </a:fld>
            <a:endParaRPr lang="en-GB"/>
          </a:p>
        </p:txBody>
      </p:sp>
    </p:spTree>
    <p:extLst>
      <p:ext uri="{BB962C8B-B14F-4D97-AF65-F5344CB8AC3E}">
        <p14:creationId xmlns:p14="http://schemas.microsoft.com/office/powerpoint/2010/main" val="1730117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gpm.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A9ADE22-C48E-4CBC-9895-DEAA55740F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3856" y="2464111"/>
            <a:ext cx="5257047" cy="1923631"/>
          </a:xfrm>
          <a:prstGeom prst="rect">
            <a:avLst/>
          </a:prstGeom>
        </p:spPr>
      </p:pic>
      <p:cxnSp>
        <p:nvCxnSpPr>
          <p:cNvPr id="20" name="Straight Connector 19">
            <a:extLst>
              <a:ext uri="{FF2B5EF4-FFF2-40B4-BE49-F238E27FC236}">
                <a16:creationId xmlns:a16="http://schemas.microsoft.com/office/drawing/2014/main" id="{E12350F3-DB83-413A-980B-1CEB9249866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339948" y="1570814"/>
            <a:ext cx="0" cy="3710227"/>
          </a:xfrm>
          <a:prstGeom prst="line">
            <a:avLst/>
          </a:prstGeom>
          <a:ln w="19050">
            <a:solidFill>
              <a:srgbClr val="1ED6FF"/>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5165E65-C174-49F1-8342-CEFB05A3BDF0}"/>
              </a:ext>
            </a:extLst>
          </p:cNvPr>
          <p:cNvSpPr txBox="1"/>
          <p:nvPr/>
        </p:nvSpPr>
        <p:spPr>
          <a:xfrm>
            <a:off x="6583274" y="2087098"/>
            <a:ext cx="2381213" cy="2246769"/>
          </a:xfrm>
          <a:prstGeom prst="rect">
            <a:avLst/>
          </a:prstGeom>
          <a:noFill/>
        </p:spPr>
        <p:txBody>
          <a:bodyPr wrap="square" rtlCol="0">
            <a:spAutoFit/>
          </a:bodyPr>
          <a:lstStyle/>
          <a:p>
            <a:r>
              <a:rPr lang="en-GB" sz="2800" dirty="0">
                <a:solidFill>
                  <a:schemeClr val="accent1">
                    <a:lumMod val="50000"/>
                  </a:schemeClr>
                </a:solidFill>
                <a:latin typeface="Cambria" panose="02040503050406030204" pitchFamily="18" charset="0"/>
              </a:rPr>
              <a:t>Dispensing Manager Accreditation Framework –</a:t>
            </a:r>
          </a:p>
          <a:p>
            <a:r>
              <a:rPr lang="en-GB" sz="2800" dirty="0">
                <a:solidFill>
                  <a:schemeClr val="accent1">
                    <a:lumMod val="50000"/>
                  </a:schemeClr>
                </a:solidFill>
                <a:latin typeface="Cambria" panose="02040503050406030204" pitchFamily="18" charset="0"/>
              </a:rPr>
              <a:t>MIGPM(D) </a:t>
            </a:r>
          </a:p>
        </p:txBody>
      </p:sp>
    </p:spTree>
    <p:extLst>
      <p:ext uri="{BB962C8B-B14F-4D97-AF65-F5344CB8AC3E}">
        <p14:creationId xmlns:p14="http://schemas.microsoft.com/office/powerpoint/2010/main" val="1629918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
        <p:nvSpPr>
          <p:cNvPr id="5" name="TextBox 4"/>
          <p:cNvSpPr txBox="1"/>
          <p:nvPr/>
        </p:nvSpPr>
        <p:spPr>
          <a:xfrm>
            <a:off x="174218" y="234264"/>
            <a:ext cx="7062077" cy="461665"/>
          </a:xfrm>
          <a:prstGeom prst="rect">
            <a:avLst/>
          </a:prstGeom>
          <a:noFill/>
        </p:spPr>
        <p:txBody>
          <a:bodyPr wrap="square" rtlCol="0">
            <a:spAutoFit/>
          </a:bodyPr>
          <a:lstStyle/>
          <a:p>
            <a:r>
              <a:rPr lang="en-GB" sz="2400" dirty="0">
                <a:solidFill>
                  <a:schemeClr val="accent1">
                    <a:lumMod val="50000"/>
                  </a:schemeClr>
                </a:solidFill>
                <a:latin typeface="Cambria" panose="02040503050406030204" pitchFamily="18" charset="0"/>
              </a:rPr>
              <a:t>IGPM Accreditation Framework – MIGPM (D)</a:t>
            </a:r>
          </a:p>
        </p:txBody>
      </p:sp>
      <p:graphicFrame>
        <p:nvGraphicFramePr>
          <p:cNvPr id="6" name="Table 5"/>
          <p:cNvGraphicFramePr>
            <a:graphicFrameLocks noGrp="1"/>
          </p:cNvGraphicFramePr>
          <p:nvPr>
            <p:extLst>
              <p:ext uri="{D42A27DB-BD31-4B8C-83A1-F6EECF244321}">
                <p14:modId xmlns:p14="http://schemas.microsoft.com/office/powerpoint/2010/main" val="3468132188"/>
              </p:ext>
            </p:extLst>
          </p:nvPr>
        </p:nvGraphicFramePr>
        <p:xfrm>
          <a:off x="395536" y="695929"/>
          <a:ext cx="8352928" cy="6084537"/>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20000"/>
                    </a:ext>
                  </a:extLst>
                </a:gridCol>
                <a:gridCol w="6048672">
                  <a:extLst>
                    <a:ext uri="{9D8B030D-6E8A-4147-A177-3AD203B41FA5}">
                      <a16:colId xmlns:a16="http://schemas.microsoft.com/office/drawing/2014/main" val="20001"/>
                    </a:ext>
                  </a:extLst>
                </a:gridCol>
              </a:tblGrid>
              <a:tr h="217550">
                <a:tc>
                  <a:txBody>
                    <a:bodyPr/>
                    <a:lstStyle/>
                    <a:p>
                      <a:r>
                        <a:rPr lang="en-GB" dirty="0"/>
                        <a:t>Domain</a:t>
                      </a:r>
                    </a:p>
                  </a:txBody>
                  <a:tcPr/>
                </a:tc>
                <a:tc>
                  <a:txBody>
                    <a:bodyPr/>
                    <a:lstStyle/>
                    <a:p>
                      <a:r>
                        <a:rPr lang="en-GB" dirty="0"/>
                        <a:t>Evidence</a:t>
                      </a:r>
                    </a:p>
                  </a:txBody>
                  <a:tcPr/>
                </a:tc>
                <a:extLst>
                  <a:ext uri="{0D108BD9-81ED-4DB2-BD59-A6C34878D82A}">
                    <a16:rowId xmlns:a16="http://schemas.microsoft.com/office/drawing/2014/main" val="10000"/>
                  </a:ext>
                </a:extLst>
              </a:tr>
              <a:tr h="1573179">
                <a:tc>
                  <a:txBody>
                    <a:bodyPr/>
                    <a:lstStyle/>
                    <a:p>
                      <a:r>
                        <a:rPr lang="en-GB" sz="1200" dirty="0"/>
                        <a:t>4. Managing and Improving</a:t>
                      </a:r>
                      <a:r>
                        <a:rPr lang="en-GB" sz="1200" baseline="0" dirty="0"/>
                        <a:t> Patient Services</a:t>
                      </a:r>
                      <a:endParaRPr lang="en-GB" sz="1200" dirty="0"/>
                    </a:p>
                  </a:txBody>
                  <a:tcPr/>
                </a:tc>
                <a:tc>
                  <a:txBody>
                    <a:bodyPr/>
                    <a:lstStyle/>
                    <a:p>
                      <a:pPr marL="0" indent="0">
                        <a:buFont typeface="Arial" panose="020B0604020202020204" pitchFamily="34" charset="0"/>
                        <a:buNone/>
                      </a:pPr>
                      <a:r>
                        <a:rPr lang="en-GB" sz="1200" dirty="0"/>
                        <a:t>Explain responsibilities or activity in</a:t>
                      </a:r>
                    </a:p>
                    <a:p>
                      <a:pPr marL="171450" indent="-171450">
                        <a:buFont typeface="Arial" panose="020B0604020202020204" pitchFamily="34" charset="0"/>
                        <a:buChar char="•"/>
                      </a:pPr>
                      <a:r>
                        <a:rPr lang="en-GB" sz="1200" dirty="0"/>
                        <a:t>DSQS Audits and resulting actions</a:t>
                      </a:r>
                      <a:endParaRPr lang="en-GB" sz="1200" baseline="0" dirty="0"/>
                    </a:p>
                    <a:p>
                      <a:pPr marL="171450" indent="-171450">
                        <a:buFont typeface="Arial" panose="020B0604020202020204" pitchFamily="34" charset="0"/>
                        <a:buChar char="•"/>
                      </a:pPr>
                      <a:r>
                        <a:rPr lang="en-GB" sz="1200" baseline="0" dirty="0"/>
                        <a:t>Continuing service improvement and evaluation of service provision and productivity</a:t>
                      </a:r>
                    </a:p>
                    <a:p>
                      <a:pPr marL="171450" indent="-171450">
                        <a:buFont typeface="Arial" panose="020B0604020202020204" pitchFamily="34" charset="0"/>
                        <a:buChar char="•"/>
                      </a:pPr>
                      <a:r>
                        <a:rPr lang="en-GB" sz="1200" baseline="0" dirty="0"/>
                        <a:t>Quality improvement initiatives </a:t>
                      </a:r>
                    </a:p>
                    <a:p>
                      <a:pPr marL="171450" indent="-171450">
                        <a:buFont typeface="Arial" panose="020B0604020202020204" pitchFamily="34" charset="0"/>
                        <a:buChar char="•"/>
                      </a:pPr>
                      <a:r>
                        <a:rPr lang="en-GB" sz="1200" baseline="0" dirty="0"/>
                        <a:t>Near-misses, significant event analysis, incident reporting and complaints procedures</a:t>
                      </a:r>
                    </a:p>
                  </a:txBody>
                  <a:tcPr/>
                </a:tc>
                <a:extLst>
                  <a:ext uri="{0D108BD9-81ED-4DB2-BD59-A6C34878D82A}">
                    <a16:rowId xmlns:a16="http://schemas.microsoft.com/office/drawing/2014/main" val="10005"/>
                  </a:ext>
                </a:extLst>
              </a:tr>
              <a:tr h="1388099">
                <a:tc>
                  <a:txBody>
                    <a:bodyPr/>
                    <a:lstStyle/>
                    <a:p>
                      <a:r>
                        <a:rPr lang="en-GB" sz="1200" dirty="0"/>
                        <a:t>5. Working</a:t>
                      </a:r>
                      <a:r>
                        <a:rPr lang="en-GB" sz="1200" baseline="0" dirty="0"/>
                        <a:t> with Patients</a:t>
                      </a:r>
                      <a:endParaRPr lang="en-GB"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a:t>Demonstrating active patient and public involvement in service delivery and design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a:t>Direct patient liaison activity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a:t>Ensuring all aspects of patient safety in relation to the dispensary </a:t>
                      </a:r>
                    </a:p>
                    <a:p>
                      <a:pPr marL="171450" indent="-171450">
                        <a:buFont typeface="Arial" panose="020B0604020202020204" pitchFamily="34" charset="0"/>
                        <a:buChar char="•"/>
                      </a:pPr>
                      <a:r>
                        <a:rPr lang="en-GB" sz="1200" baseline="0" dirty="0"/>
                        <a:t>Participation/engagement with patient surveys and/or feedback (</a:t>
                      </a:r>
                      <a:r>
                        <a:rPr lang="en-GB" sz="1200" baseline="0" dirty="0" err="1"/>
                        <a:t>e.g</a:t>
                      </a:r>
                      <a:r>
                        <a:rPr lang="en-GB" sz="1200" baseline="0" dirty="0"/>
                        <a:t> Friends &amp; Family Test). Implementation of results and findings.</a:t>
                      </a:r>
                    </a:p>
                    <a:p>
                      <a:pPr marL="171450" indent="-171450">
                        <a:buFont typeface="Arial" panose="020B0604020202020204" pitchFamily="34" charset="0"/>
                        <a:buChar char="•"/>
                      </a:pPr>
                      <a:r>
                        <a:rPr lang="en-GB" sz="1200" baseline="0" dirty="0"/>
                        <a:t>Extent of engaging with patients and communications strategy (e.g. newsletters, website, social media, campaigns)</a:t>
                      </a:r>
                    </a:p>
                    <a:p>
                      <a:pPr marL="171450" indent="-171450">
                        <a:buFont typeface="Arial" panose="020B0604020202020204" pitchFamily="34" charset="0"/>
                        <a:buChar char="•"/>
                      </a:pPr>
                      <a:r>
                        <a:rPr lang="en-GB" sz="1200" baseline="0" dirty="0"/>
                        <a:t>Optimising service provision, ensuring medicines are dispensed within KPIs etc. </a:t>
                      </a:r>
                    </a:p>
                  </a:txBody>
                  <a:tcPr/>
                </a:tc>
                <a:extLst>
                  <a:ext uri="{0D108BD9-81ED-4DB2-BD59-A6C34878D82A}">
                    <a16:rowId xmlns:a16="http://schemas.microsoft.com/office/drawing/2014/main" val="3260159570"/>
                  </a:ext>
                </a:extLst>
              </a:tr>
              <a:tr h="1388099">
                <a:tc>
                  <a:txBody>
                    <a:bodyPr/>
                    <a:lstStyle/>
                    <a:p>
                      <a:r>
                        <a:rPr lang="en-GB" sz="1200" dirty="0"/>
                        <a:t>6. Workforce</a:t>
                      </a:r>
                    </a:p>
                  </a:txBody>
                  <a:tcPr/>
                </a:tc>
                <a:tc>
                  <a:txBody>
                    <a:bodyPr/>
                    <a:lstStyle/>
                    <a:p>
                      <a:pPr marL="171450" indent="-171450">
                        <a:buFont typeface="Arial" panose="020B0604020202020204" pitchFamily="34" charset="0"/>
                        <a:buChar char="•"/>
                      </a:pPr>
                      <a:r>
                        <a:rPr lang="en-GB" sz="1200" dirty="0"/>
                        <a:t>Activity in recruitment and staff retention and involvement in workforce planning</a:t>
                      </a:r>
                    </a:p>
                    <a:p>
                      <a:pPr marL="171450" indent="-171450">
                        <a:buFont typeface="Arial" panose="020B0604020202020204" pitchFamily="34" charset="0"/>
                        <a:buChar char="•"/>
                      </a:pPr>
                      <a:r>
                        <a:rPr lang="en-GB" sz="1200" dirty="0"/>
                        <a:t>Extent of responsibility for the line management/supervision of staff. </a:t>
                      </a:r>
                      <a:endParaRPr lang="en-GB" sz="1200" baseline="0" dirty="0"/>
                    </a:p>
                    <a:p>
                      <a:pPr marL="171450" indent="-171450">
                        <a:buFont typeface="Arial" panose="020B0604020202020204" pitchFamily="34" charset="0"/>
                        <a:buChar char="•"/>
                      </a:pPr>
                      <a:r>
                        <a:rPr lang="en-GB" sz="1200" baseline="0" dirty="0"/>
                        <a:t>Demonstrates knowledge and understanding of HR policies including performance management, disciplinary procedures and managing sickness absence</a:t>
                      </a:r>
                    </a:p>
                    <a:p>
                      <a:pPr marL="171450" indent="-171450">
                        <a:buFont typeface="Arial" panose="020B0604020202020204" pitchFamily="34" charset="0"/>
                        <a:buChar char="•"/>
                      </a:pPr>
                      <a:r>
                        <a:rPr lang="en-GB" sz="1200" baseline="0" dirty="0"/>
                        <a:t>Has undergone specific training in employee relations issues. </a:t>
                      </a:r>
                    </a:p>
                    <a:p>
                      <a:pPr marL="171450" indent="-171450">
                        <a:buFont typeface="Arial" panose="020B0604020202020204" pitchFamily="34" charset="0"/>
                        <a:buChar char="•"/>
                      </a:pPr>
                      <a:r>
                        <a:rPr lang="en-GB" sz="1200" baseline="0" dirty="0"/>
                        <a:t>Evidence of fair employment practice </a:t>
                      </a:r>
                    </a:p>
                  </a:txBody>
                  <a:tcPr/>
                </a:tc>
                <a:extLst>
                  <a:ext uri="{0D108BD9-81ED-4DB2-BD59-A6C34878D82A}">
                    <a16:rowId xmlns:a16="http://schemas.microsoft.com/office/drawing/2014/main" val="425096592"/>
                  </a:ext>
                </a:extLst>
              </a:tr>
              <a:tr h="1203019">
                <a:tc>
                  <a:txBody>
                    <a:bodyPr/>
                    <a:lstStyle/>
                    <a:p>
                      <a:r>
                        <a:rPr lang="en-GB" sz="1200" dirty="0"/>
                        <a:t>7. Financial proficiency</a:t>
                      </a:r>
                      <a:r>
                        <a:rPr lang="en-GB" sz="1200" baseline="0" dirty="0"/>
                        <a:t> and practice fiscal stability</a:t>
                      </a:r>
                      <a:endParaRPr lang="en-GB" sz="1200" dirty="0"/>
                    </a:p>
                  </a:txBody>
                  <a:tcPr/>
                </a:tc>
                <a:tc>
                  <a:txBody>
                    <a:bodyPr/>
                    <a:lstStyle/>
                    <a:p>
                      <a:r>
                        <a:rPr lang="en-GB" sz="1200" dirty="0"/>
                        <a:t>Candidate can demonstrate</a:t>
                      </a:r>
                    </a:p>
                    <a:p>
                      <a:pPr marL="171450" indent="-171450">
                        <a:buFont typeface="Arial" panose="020B0604020202020204" pitchFamily="34" charset="0"/>
                        <a:buChar char="•"/>
                      </a:pPr>
                      <a:r>
                        <a:rPr lang="en-GB" sz="1200" dirty="0"/>
                        <a:t>Effective management of dispensary finances</a:t>
                      </a:r>
                    </a:p>
                    <a:p>
                      <a:pPr marL="171450" indent="-171450">
                        <a:buFont typeface="Arial" panose="020B0604020202020204" pitchFamily="34" charset="0"/>
                        <a:buChar char="•"/>
                      </a:pPr>
                      <a:r>
                        <a:rPr lang="en-GB" sz="1200" dirty="0"/>
                        <a:t>Competence with regards to claims and ordering processes (e.g. PPA, MDS etc.)</a:t>
                      </a:r>
                    </a:p>
                    <a:p>
                      <a:pPr marL="171450" indent="-171450">
                        <a:buFont typeface="Arial" panose="020B0604020202020204" pitchFamily="34" charset="0"/>
                        <a:buChar char="•"/>
                      </a:pPr>
                      <a:r>
                        <a:rPr lang="en-GB" sz="1200" baseline="0" dirty="0"/>
                        <a:t>Optimising income streams and value for money</a:t>
                      </a:r>
                    </a:p>
                    <a:p>
                      <a:pPr marL="171450" indent="-171450">
                        <a:buFont typeface="Arial" panose="020B0604020202020204" pitchFamily="34" charset="0"/>
                        <a:buChar char="•"/>
                      </a:pPr>
                      <a:r>
                        <a:rPr lang="en-GB" sz="1200" baseline="0" dirty="0"/>
                        <a:t>Evidence of actively managing budgets and expenditure </a:t>
                      </a:r>
                    </a:p>
                    <a:p>
                      <a:pPr marL="171450" indent="-171450">
                        <a:buFont typeface="Arial" panose="020B0604020202020204" pitchFamily="34" charset="0"/>
                        <a:buChar char="•"/>
                      </a:pPr>
                      <a:r>
                        <a:rPr lang="en-GB" sz="1200" baseline="0" dirty="0"/>
                        <a:t>Financial forecasting </a:t>
                      </a:r>
                      <a:endParaRPr lang="en-GB" sz="1200" dirty="0"/>
                    </a:p>
                  </a:txBody>
                  <a:tcPr/>
                </a:tc>
                <a:extLst>
                  <a:ext uri="{0D108BD9-81ED-4DB2-BD59-A6C34878D82A}">
                    <a16:rowId xmlns:a16="http://schemas.microsoft.com/office/drawing/2014/main" val="631186760"/>
                  </a:ext>
                </a:extLst>
              </a:tr>
            </a:tbl>
          </a:graphicData>
        </a:graphic>
      </p:graphicFrame>
    </p:spTree>
    <p:extLst>
      <p:ext uri="{BB962C8B-B14F-4D97-AF65-F5344CB8AC3E}">
        <p14:creationId xmlns:p14="http://schemas.microsoft.com/office/powerpoint/2010/main" val="3850400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
        <p:nvSpPr>
          <p:cNvPr id="5" name="TextBox 4"/>
          <p:cNvSpPr txBox="1"/>
          <p:nvPr/>
        </p:nvSpPr>
        <p:spPr>
          <a:xfrm>
            <a:off x="174218" y="234264"/>
            <a:ext cx="7062077" cy="461665"/>
          </a:xfrm>
          <a:prstGeom prst="rect">
            <a:avLst/>
          </a:prstGeom>
          <a:noFill/>
        </p:spPr>
        <p:txBody>
          <a:bodyPr wrap="square" rtlCol="0">
            <a:spAutoFit/>
          </a:bodyPr>
          <a:lstStyle/>
          <a:p>
            <a:r>
              <a:rPr lang="en-GB" sz="2400" dirty="0">
                <a:solidFill>
                  <a:schemeClr val="accent1">
                    <a:lumMod val="50000"/>
                  </a:schemeClr>
                </a:solidFill>
                <a:latin typeface="Cambria" panose="02040503050406030204" pitchFamily="18" charset="0"/>
              </a:rPr>
              <a:t>IGPM Accreditation Framework – MIGPM (D)</a:t>
            </a:r>
          </a:p>
        </p:txBody>
      </p:sp>
      <p:graphicFrame>
        <p:nvGraphicFramePr>
          <p:cNvPr id="6" name="Table 5"/>
          <p:cNvGraphicFramePr>
            <a:graphicFrameLocks noGrp="1"/>
          </p:cNvGraphicFramePr>
          <p:nvPr>
            <p:extLst>
              <p:ext uri="{D42A27DB-BD31-4B8C-83A1-F6EECF244321}">
                <p14:modId xmlns:p14="http://schemas.microsoft.com/office/powerpoint/2010/main" val="4112497762"/>
              </p:ext>
            </p:extLst>
          </p:nvPr>
        </p:nvGraphicFramePr>
        <p:xfrm>
          <a:off x="395536" y="843321"/>
          <a:ext cx="8352928" cy="4211927"/>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20000"/>
                    </a:ext>
                  </a:extLst>
                </a:gridCol>
                <a:gridCol w="6048672">
                  <a:extLst>
                    <a:ext uri="{9D8B030D-6E8A-4147-A177-3AD203B41FA5}">
                      <a16:colId xmlns:a16="http://schemas.microsoft.com/office/drawing/2014/main" val="20001"/>
                    </a:ext>
                  </a:extLst>
                </a:gridCol>
              </a:tblGrid>
              <a:tr h="0">
                <a:tc>
                  <a:txBody>
                    <a:bodyPr/>
                    <a:lstStyle/>
                    <a:p>
                      <a:r>
                        <a:rPr lang="en-GB" dirty="0"/>
                        <a:t>Domain</a:t>
                      </a:r>
                    </a:p>
                  </a:txBody>
                  <a:tcPr/>
                </a:tc>
                <a:tc>
                  <a:txBody>
                    <a:bodyPr/>
                    <a:lstStyle/>
                    <a:p>
                      <a:r>
                        <a:rPr lang="en-GB" dirty="0"/>
                        <a:t>Evidence</a:t>
                      </a:r>
                    </a:p>
                  </a:txBody>
                  <a:tcPr/>
                </a:tc>
                <a:extLst>
                  <a:ext uri="{0D108BD9-81ED-4DB2-BD59-A6C34878D82A}">
                    <a16:rowId xmlns:a16="http://schemas.microsoft.com/office/drawing/2014/main" val="10000"/>
                  </a:ext>
                </a:extLst>
              </a:tr>
              <a:tr h="1107832">
                <a:tc>
                  <a:txBody>
                    <a:bodyPr/>
                    <a:lstStyle/>
                    <a:p>
                      <a:r>
                        <a:rPr lang="en-GB" sz="1200" dirty="0"/>
                        <a:t>8. Estate and Facilities Management</a:t>
                      </a:r>
                    </a:p>
                  </a:txBody>
                  <a:tcPr/>
                </a:tc>
                <a:tc>
                  <a:txBody>
                    <a:bodyPr/>
                    <a:lstStyle/>
                    <a:p>
                      <a:pPr marL="171450" indent="-171450">
                        <a:buFont typeface="Arial" panose="020B0604020202020204" pitchFamily="34" charset="0"/>
                        <a:buChar char="•"/>
                      </a:pPr>
                      <a:r>
                        <a:rPr lang="en-GB" sz="1200" baseline="0" dirty="0"/>
                        <a:t>Risk assessments and health &amp; safety compliance</a:t>
                      </a:r>
                    </a:p>
                    <a:p>
                      <a:pPr marL="171450" indent="-171450">
                        <a:buFont typeface="Arial" panose="020B0604020202020204" pitchFamily="34" charset="0"/>
                        <a:buChar char="•"/>
                      </a:pPr>
                      <a:r>
                        <a:rPr lang="en-GB" sz="1200" baseline="0" dirty="0"/>
                        <a:t>Evidence of attempts to improve practice carbon footprint (contributing to practice formularies, medication recycling etc). </a:t>
                      </a:r>
                    </a:p>
                    <a:p>
                      <a:pPr marL="171450" indent="-171450">
                        <a:buFont typeface="Arial" panose="020B0604020202020204" pitchFamily="34" charset="0"/>
                        <a:buChar char="•"/>
                      </a:pPr>
                      <a:r>
                        <a:rPr lang="en-GB" sz="1200" baseline="0" dirty="0"/>
                        <a:t>Digital considerations in the development of the medication ordering process (e.g. reducing paper usage and the risk of errors). </a:t>
                      </a:r>
                      <a:endParaRPr lang="en-GB" sz="1200" dirty="0"/>
                    </a:p>
                  </a:txBody>
                  <a:tcPr/>
                </a:tc>
                <a:extLst>
                  <a:ext uri="{0D108BD9-81ED-4DB2-BD59-A6C34878D82A}">
                    <a16:rowId xmlns:a16="http://schemas.microsoft.com/office/drawing/2014/main" val="3821422036"/>
                  </a:ext>
                </a:extLst>
              </a:tr>
              <a:tr h="1204127">
                <a:tc>
                  <a:txBody>
                    <a:bodyPr/>
                    <a:lstStyle/>
                    <a:p>
                      <a:r>
                        <a:rPr lang="en-GB" sz="1200" dirty="0"/>
                        <a:t>9. Working with other organisations</a:t>
                      </a:r>
                      <a:r>
                        <a:rPr lang="en-GB" sz="1200" baseline="0" dirty="0"/>
                        <a:t> and service providers</a:t>
                      </a:r>
                      <a:endParaRPr lang="en-GB" sz="1200" dirty="0"/>
                    </a:p>
                  </a:txBody>
                  <a:tcPr/>
                </a:tc>
                <a:tc>
                  <a:txBody>
                    <a:bodyPr/>
                    <a:lstStyle/>
                    <a:p>
                      <a:pPr marL="171450" indent="-171450">
                        <a:buFont typeface="Arial" panose="020B0604020202020204" pitchFamily="34" charset="0"/>
                        <a:buChar char="•"/>
                      </a:pPr>
                      <a:r>
                        <a:rPr lang="en-GB" sz="1200" dirty="0"/>
                        <a:t>Evidence of developing and maintaining good relationships with wholesalers and suppliers</a:t>
                      </a:r>
                    </a:p>
                    <a:p>
                      <a:pPr marL="171450" indent="-171450">
                        <a:buFont typeface="Arial" panose="020B0604020202020204" pitchFamily="34" charset="0"/>
                        <a:buChar char="•"/>
                      </a:pPr>
                      <a:r>
                        <a:rPr lang="en-GB" sz="1200" baseline="0" dirty="0"/>
                        <a:t>Networking locally and regionally with other dispensing practices/managers and sharing best practice</a:t>
                      </a:r>
                    </a:p>
                    <a:p>
                      <a:pPr marL="171450" indent="-171450">
                        <a:buFont typeface="Arial" panose="020B0604020202020204" pitchFamily="34" charset="0"/>
                        <a:buChar char="•"/>
                      </a:pPr>
                      <a:r>
                        <a:rPr lang="en-GB" sz="1200" dirty="0"/>
                        <a:t>Working with services and organisations in relation to the wider determinants of health (</a:t>
                      </a:r>
                      <a:r>
                        <a:rPr lang="en-GB" sz="1200" dirty="0" err="1"/>
                        <a:t>e.g</a:t>
                      </a:r>
                      <a:r>
                        <a:rPr lang="en-GB" sz="1200" dirty="0"/>
                        <a:t> supporting patients with medication compliance, social prescribing, reducing unnecessary prescribing etc.) </a:t>
                      </a:r>
                    </a:p>
                  </a:txBody>
                  <a:tcPr/>
                </a:tc>
                <a:extLst>
                  <a:ext uri="{0D108BD9-81ED-4DB2-BD59-A6C34878D82A}">
                    <a16:rowId xmlns:a16="http://schemas.microsoft.com/office/drawing/2014/main" val="10002"/>
                  </a:ext>
                </a:extLst>
              </a:tr>
              <a:tr h="1534208">
                <a:tc>
                  <a:txBody>
                    <a:bodyPr/>
                    <a:lstStyle/>
                    <a:p>
                      <a:r>
                        <a:rPr lang="en-GB" sz="1200"/>
                        <a:t>10. Probity</a:t>
                      </a:r>
                      <a:r>
                        <a:rPr lang="en-GB" sz="1200" dirty="0"/>
                        <a:t>,</a:t>
                      </a:r>
                      <a:r>
                        <a:rPr lang="en-GB" sz="1200" baseline="0" dirty="0"/>
                        <a:t> legal and compliance, governance</a:t>
                      </a:r>
                      <a:endParaRPr lang="en-GB" sz="1200" dirty="0"/>
                    </a:p>
                  </a:txBody>
                  <a:tcPr/>
                </a:tc>
                <a:tc>
                  <a:txBody>
                    <a:bodyPr/>
                    <a:lstStyle/>
                    <a:p>
                      <a:pPr marL="171450" indent="-171450">
                        <a:buFont typeface="Arial" panose="020B0604020202020204" pitchFamily="34" charset="0"/>
                        <a:buChar char="•"/>
                      </a:pPr>
                      <a:r>
                        <a:rPr lang="en-GB" sz="1200" dirty="0"/>
                        <a:t>Compliance with standard operating procedures in relation to the dispensary</a:t>
                      </a:r>
                    </a:p>
                    <a:p>
                      <a:pPr marL="171450" indent="-171450">
                        <a:buFont typeface="Arial" panose="020B0604020202020204" pitchFamily="34" charset="0"/>
                        <a:buChar char="•"/>
                      </a:pPr>
                      <a:r>
                        <a:rPr lang="en-GB" sz="1200" dirty="0"/>
                        <a:t>MHRA Compliance (e.g. controlled drugs, safe medicines storage, prescription security etc.)</a:t>
                      </a:r>
                    </a:p>
                    <a:p>
                      <a:pPr marL="171450" indent="-171450">
                        <a:buFont typeface="Arial" panose="020B0604020202020204" pitchFamily="34" charset="0"/>
                        <a:buChar char="•"/>
                      </a:pPr>
                      <a:r>
                        <a:rPr lang="en-GB" sz="1200" dirty="0"/>
                        <a:t>CQC Compliance (e.g. staff qualifications/competence/supervision, safety protocols etc.) </a:t>
                      </a:r>
                    </a:p>
                    <a:p>
                      <a:pPr marL="171450" indent="-171450">
                        <a:buFont typeface="Arial" panose="020B0604020202020204" pitchFamily="34" charset="0"/>
                        <a:buChar char="•"/>
                      </a:pPr>
                      <a:r>
                        <a:rPr lang="en-GB" sz="1200" dirty="0"/>
                        <a:t>Professional registration of staff where applicable </a:t>
                      </a:r>
                    </a:p>
                  </a:txBody>
                  <a:tcPr/>
                </a:tc>
                <a:extLst>
                  <a:ext uri="{0D108BD9-81ED-4DB2-BD59-A6C34878D82A}">
                    <a16:rowId xmlns:a16="http://schemas.microsoft.com/office/drawing/2014/main" val="3138995114"/>
                  </a:ext>
                </a:extLst>
              </a:tr>
            </a:tbl>
          </a:graphicData>
        </a:graphic>
      </p:graphicFrame>
    </p:spTree>
    <p:extLst>
      <p:ext uri="{BB962C8B-B14F-4D97-AF65-F5344CB8AC3E}">
        <p14:creationId xmlns:p14="http://schemas.microsoft.com/office/powerpoint/2010/main" val="19649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2D7F3-05C8-604D-B03A-58E6B6884C72}"/>
              </a:ext>
            </a:extLst>
          </p:cNvPr>
          <p:cNvSpPr>
            <a:spLocks noGrp="1"/>
          </p:cNvSpPr>
          <p:nvPr>
            <p:ph type="title"/>
          </p:nvPr>
        </p:nvSpPr>
        <p:spPr/>
        <p:txBody>
          <a:bodyPr>
            <a:normAutofit fontScale="90000"/>
          </a:bodyPr>
          <a:lstStyle/>
          <a:p>
            <a:br>
              <a:rPr lang="en-GB" dirty="0">
                <a:solidFill>
                  <a:schemeClr val="accent1">
                    <a:lumMod val="50000"/>
                  </a:schemeClr>
                </a:solidFill>
                <a:latin typeface="Cambria" panose="02040503050406030204" pitchFamily="18" charset="0"/>
              </a:rPr>
            </a:br>
            <a:r>
              <a:rPr lang="en-GB" dirty="0">
                <a:solidFill>
                  <a:schemeClr val="accent1">
                    <a:lumMod val="50000"/>
                  </a:schemeClr>
                </a:solidFill>
                <a:latin typeface="Cambria" panose="02040503050406030204" pitchFamily="18" charset="0"/>
              </a:rPr>
              <a:t>Submission of evidence and marking</a:t>
            </a:r>
          </a:p>
        </p:txBody>
      </p:sp>
      <p:sp>
        <p:nvSpPr>
          <p:cNvPr id="3" name="Content Placeholder 2">
            <a:extLst>
              <a:ext uri="{FF2B5EF4-FFF2-40B4-BE49-F238E27FC236}">
                <a16:creationId xmlns:a16="http://schemas.microsoft.com/office/drawing/2014/main" id="{2E53B904-E45E-4043-BA1D-5F0E168A7192}"/>
              </a:ext>
            </a:extLst>
          </p:cNvPr>
          <p:cNvSpPr>
            <a:spLocks noGrp="1"/>
          </p:cNvSpPr>
          <p:nvPr>
            <p:ph idx="1"/>
          </p:nvPr>
        </p:nvSpPr>
        <p:spPr/>
        <p:txBody>
          <a:bodyPr>
            <a:normAutofit fontScale="40000" lnSpcReduction="20000"/>
          </a:bodyPr>
          <a:lstStyle/>
          <a:p>
            <a:r>
              <a:rPr lang="en-GB" dirty="0">
                <a:solidFill>
                  <a:schemeClr val="accent1">
                    <a:lumMod val="75000"/>
                  </a:schemeClr>
                </a:solidFill>
              </a:rPr>
              <a:t>Each application will be reviewed by 3 assessors</a:t>
            </a:r>
          </a:p>
          <a:p>
            <a:r>
              <a:rPr lang="en-GB" dirty="0">
                <a:solidFill>
                  <a:schemeClr val="accent1">
                    <a:lumMod val="75000"/>
                  </a:schemeClr>
                </a:solidFill>
              </a:rPr>
              <a:t>Each assessor will review evidence submitted in all 10 domains</a:t>
            </a:r>
          </a:p>
          <a:p>
            <a:r>
              <a:rPr lang="en-GB" dirty="0">
                <a:solidFill>
                  <a:schemeClr val="accent1">
                    <a:lumMod val="75000"/>
                  </a:schemeClr>
                </a:solidFill>
              </a:rPr>
              <a:t>Slides 9 – 11 give examples of the sort of evidence that needs to be summited in any one domain. A candidate should not be restricted by this guidance and may want to submit other evidence pertinent to that domain. However, the assessors will clearly be using this as a framework and where relevant information to the individual applicant is not submitted it may be difficult to obtain the pass mark in that domain</a:t>
            </a:r>
          </a:p>
          <a:p>
            <a:r>
              <a:rPr lang="en-GB" dirty="0">
                <a:solidFill>
                  <a:schemeClr val="accent1">
                    <a:lumMod val="75000"/>
                  </a:schemeClr>
                </a:solidFill>
              </a:rPr>
              <a:t>All 10 domains will be marked using a closed marking system</a:t>
            </a:r>
          </a:p>
          <a:p>
            <a:r>
              <a:rPr lang="en-GB" dirty="0">
                <a:solidFill>
                  <a:schemeClr val="accent1">
                    <a:lumMod val="75000"/>
                  </a:schemeClr>
                </a:solidFill>
              </a:rPr>
              <a:t>This marking system directs the assessor to evaluate each domain to confirm that sufficient evidence has been submitted to warrant a pass level i.e. the standard expected for membership accreditation – is a mark of 5 </a:t>
            </a:r>
          </a:p>
          <a:p>
            <a:r>
              <a:rPr lang="en-GB" dirty="0">
                <a:solidFill>
                  <a:schemeClr val="accent1">
                    <a:lumMod val="75000"/>
                  </a:schemeClr>
                </a:solidFill>
              </a:rPr>
              <a:t>If insufficient evidence is provided in any domain and does not meet the standard of a pass, a mark may be awarded of 4</a:t>
            </a:r>
          </a:p>
          <a:p>
            <a:r>
              <a:rPr lang="en-GB" dirty="0">
                <a:solidFill>
                  <a:schemeClr val="accent1">
                    <a:lumMod val="75000"/>
                  </a:schemeClr>
                </a:solidFill>
              </a:rPr>
              <a:t>In this instance, a mark of 6 will need to be achieved in another domain to still gain an aggregate mark across all domains of at least 5 for the membership award to be made</a:t>
            </a:r>
          </a:p>
          <a:p>
            <a:r>
              <a:rPr lang="en-GB" dirty="0">
                <a:solidFill>
                  <a:schemeClr val="accent1">
                    <a:lumMod val="75000"/>
                  </a:schemeClr>
                </a:solidFill>
              </a:rPr>
              <a:t>A mark of 6 can be awarded where there is meritorious supply of evidence in excess of the expected standard</a:t>
            </a:r>
          </a:p>
          <a:p>
            <a:r>
              <a:rPr lang="en-GB" dirty="0">
                <a:solidFill>
                  <a:schemeClr val="accent1">
                    <a:lumMod val="75000"/>
                  </a:schemeClr>
                </a:solidFill>
              </a:rPr>
              <a:t>A Mark of 7 and 3 will be rare. </a:t>
            </a:r>
          </a:p>
          <a:p>
            <a:r>
              <a:rPr lang="en-GB" dirty="0">
                <a:solidFill>
                  <a:schemeClr val="accent1">
                    <a:lumMod val="75000"/>
                  </a:schemeClr>
                </a:solidFill>
              </a:rPr>
              <a:t>A mark of 3 can be awarded where inadequate or negligible evidence is supplied. This will likely result in failure to be awarded Membership as a mark of 7 would need to balance this low score. A mark of 7 would demonstrate an exemplary level of achievement in a particular domain, rarely achieved by any individual. This would be the highest level of skills and competence by the most experienced manager</a:t>
            </a:r>
          </a:p>
          <a:p>
            <a:r>
              <a:rPr lang="en-GB" dirty="0">
                <a:solidFill>
                  <a:schemeClr val="accent1">
                    <a:lumMod val="75000"/>
                  </a:schemeClr>
                </a:solidFill>
              </a:rPr>
              <a:t>If a candidate fails to reach the expected overall standard required in all 10 domains, then the assessment panel will provide a short report advising the candidate in which domain further evidence needs to be submitted. A candidate may re-apply during the next application month submitting only this extra evidence required</a:t>
            </a:r>
          </a:p>
          <a:p>
            <a:r>
              <a:rPr lang="en-GB" dirty="0">
                <a:solidFill>
                  <a:schemeClr val="accent1">
                    <a:lumMod val="75000"/>
                  </a:schemeClr>
                </a:solidFill>
              </a:rPr>
              <a:t>If a resubmission is not made within 1 calendar year, then the candidate would have to submit a new complete application</a:t>
            </a:r>
          </a:p>
          <a:p>
            <a:endParaRPr lang="en-GB" dirty="0">
              <a:solidFill>
                <a:schemeClr val="accent1">
                  <a:lumMod val="75000"/>
                </a:schemeClr>
              </a:solidFill>
            </a:endParaRPr>
          </a:p>
          <a:p>
            <a:endParaRPr lang="en-GB" dirty="0">
              <a:solidFill>
                <a:schemeClr val="accent1">
                  <a:lumMod val="75000"/>
                </a:schemeClr>
              </a:solidFill>
            </a:endParaRPr>
          </a:p>
        </p:txBody>
      </p:sp>
      <p:pic>
        <p:nvPicPr>
          <p:cNvPr id="4" name="Picture 3">
            <a:extLst>
              <a:ext uri="{FF2B5EF4-FFF2-40B4-BE49-F238E27FC236}">
                <a16:creationId xmlns:a16="http://schemas.microsoft.com/office/drawing/2014/main" id="{FDFA08CB-6122-AF40-8C88-89A47ACB1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Tree>
    <p:extLst>
      <p:ext uri="{BB962C8B-B14F-4D97-AF65-F5344CB8AC3E}">
        <p14:creationId xmlns:p14="http://schemas.microsoft.com/office/powerpoint/2010/main" val="3043483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24945-DD9D-B248-ABB8-82429DA68A95}"/>
              </a:ext>
            </a:extLst>
          </p:cNvPr>
          <p:cNvSpPr>
            <a:spLocks noGrp="1"/>
          </p:cNvSpPr>
          <p:nvPr>
            <p:ph type="title"/>
          </p:nvPr>
        </p:nvSpPr>
        <p:spPr>
          <a:xfrm>
            <a:off x="457200" y="620688"/>
            <a:ext cx="8229600" cy="576064"/>
          </a:xfrm>
        </p:spPr>
        <p:txBody>
          <a:bodyPr>
            <a:normAutofit fontScale="90000"/>
          </a:bodyPr>
          <a:lstStyle/>
          <a:p>
            <a:r>
              <a:rPr lang="en-GB" b="1" dirty="0">
                <a:solidFill>
                  <a:schemeClr val="accent1">
                    <a:lumMod val="50000"/>
                  </a:schemeClr>
                </a:solidFill>
                <a:latin typeface="Cambria" panose="02040503050406030204" pitchFamily="18" charset="0"/>
              </a:rPr>
              <a:t>Background</a:t>
            </a:r>
          </a:p>
        </p:txBody>
      </p:sp>
      <p:sp>
        <p:nvSpPr>
          <p:cNvPr id="3" name="Content Placeholder 2">
            <a:extLst>
              <a:ext uri="{FF2B5EF4-FFF2-40B4-BE49-F238E27FC236}">
                <a16:creationId xmlns:a16="http://schemas.microsoft.com/office/drawing/2014/main" id="{1C14C948-0CB0-384B-AA22-14627D7372BE}"/>
              </a:ext>
            </a:extLst>
          </p:cNvPr>
          <p:cNvSpPr>
            <a:spLocks noGrp="1"/>
          </p:cNvSpPr>
          <p:nvPr>
            <p:ph idx="1"/>
          </p:nvPr>
        </p:nvSpPr>
        <p:spPr>
          <a:xfrm>
            <a:off x="457200" y="1600200"/>
            <a:ext cx="8229600" cy="4781128"/>
          </a:xfrm>
        </p:spPr>
        <p:txBody>
          <a:bodyPr>
            <a:normAutofit fontScale="25000" lnSpcReduction="20000"/>
          </a:bodyPr>
          <a:lstStyle/>
          <a:p>
            <a:pPr>
              <a:lnSpc>
                <a:spcPct val="120000"/>
              </a:lnSpc>
            </a:pPr>
            <a:r>
              <a:rPr lang="en-GB" sz="7200" dirty="0">
                <a:solidFill>
                  <a:schemeClr val="accent1">
                    <a:lumMod val="75000"/>
                  </a:schemeClr>
                </a:solidFill>
                <a:latin typeface="Cambria" panose="02040503050406030204" pitchFamily="18" charset="0"/>
              </a:rPr>
              <a:t>The IGPM has been created to support the development and career progression of the General Practice Management community and provide a governing body through which managers can become accredited and fully recognised as a distinct profession</a:t>
            </a:r>
          </a:p>
          <a:p>
            <a:pPr>
              <a:lnSpc>
                <a:spcPct val="120000"/>
              </a:lnSpc>
            </a:pPr>
            <a:r>
              <a:rPr lang="en-GB" sz="7200" dirty="0">
                <a:solidFill>
                  <a:schemeClr val="accent1">
                    <a:lumMod val="75000"/>
                  </a:schemeClr>
                </a:solidFill>
                <a:latin typeface="Cambria" panose="02040503050406030204" pitchFamily="18" charset="0"/>
              </a:rPr>
              <a:t>Any interested party can become an Associate of the IGPM by paying an annual retention fee. This will give the Associate access to the IGPM website and other information sources, as well as preferential access and fees to IGPM events. This also allows the Associate, if appropriately experienced, to apply to be accredited as a full Member of the IGPM</a:t>
            </a:r>
          </a:p>
          <a:p>
            <a:pPr>
              <a:lnSpc>
                <a:spcPct val="120000"/>
              </a:lnSpc>
            </a:pPr>
            <a:r>
              <a:rPr lang="en-GB" sz="7200" dirty="0">
                <a:solidFill>
                  <a:schemeClr val="accent1">
                    <a:lumMod val="75000"/>
                  </a:schemeClr>
                </a:solidFill>
                <a:latin typeface="Cambria" panose="02040503050406030204" pitchFamily="18" charset="0"/>
              </a:rPr>
              <a:t>An Associate is a non-accredited level of membership</a:t>
            </a:r>
          </a:p>
          <a:p>
            <a:pPr>
              <a:lnSpc>
                <a:spcPct val="120000"/>
              </a:lnSpc>
            </a:pPr>
            <a:r>
              <a:rPr lang="en-GB" sz="7200" dirty="0">
                <a:solidFill>
                  <a:schemeClr val="accent1">
                    <a:lumMod val="75000"/>
                  </a:schemeClr>
                </a:solidFill>
                <a:latin typeface="Cambria" panose="02040503050406030204" pitchFamily="18" charset="0"/>
              </a:rPr>
              <a:t>To become accredited, and obtain the level of Member of the Institute of General Practice Management MIGPM (D) applicants must apply to be assessed by an accreditation panel</a:t>
            </a:r>
          </a:p>
          <a:p>
            <a:pPr>
              <a:lnSpc>
                <a:spcPct val="120000"/>
              </a:lnSpc>
            </a:pPr>
            <a:r>
              <a:rPr lang="en-GB" sz="7200" dirty="0">
                <a:solidFill>
                  <a:schemeClr val="accent1">
                    <a:lumMod val="75000"/>
                  </a:schemeClr>
                </a:solidFill>
                <a:latin typeface="Cambria" panose="02040503050406030204" pitchFamily="18" charset="0"/>
              </a:rPr>
              <a:t>The following slides detail the criteria through which full Member status can be achieved. An application form is available on the IGPM website - </a:t>
            </a:r>
            <a:r>
              <a:rPr lang="en-GB" sz="7200" dirty="0">
                <a:solidFill>
                  <a:schemeClr val="accent1">
                    <a:lumMod val="75000"/>
                  </a:schemeClr>
                </a:solidFill>
                <a:latin typeface="Cambria" panose="02040503050406030204" pitchFamily="18" charset="0"/>
                <a:hlinkClick r:id="rId2">
                  <a:extLst>
                    <a:ext uri="{A12FA001-AC4F-418D-AE19-62706E023703}">
                      <ahyp:hlinkClr xmlns:ahyp="http://schemas.microsoft.com/office/drawing/2018/hyperlinkcolor" val="tx"/>
                    </a:ext>
                  </a:extLst>
                </a:hlinkClick>
              </a:rPr>
              <a:t>www.igpm.org.uk</a:t>
            </a:r>
            <a:r>
              <a:rPr lang="en-GB" sz="7200" dirty="0">
                <a:solidFill>
                  <a:schemeClr val="accent1">
                    <a:lumMod val="75000"/>
                  </a:schemeClr>
                </a:solidFill>
                <a:latin typeface="Cambria" panose="02040503050406030204" pitchFamily="18" charset="0"/>
              </a:rPr>
              <a:t> </a:t>
            </a:r>
          </a:p>
          <a:p>
            <a:endParaRPr lang="en-GB" sz="6400" dirty="0">
              <a:solidFill>
                <a:schemeClr val="accent1">
                  <a:lumMod val="75000"/>
                </a:schemeClr>
              </a:solidFill>
              <a:latin typeface="Cambria" panose="02040503050406030204" pitchFamily="18" charset="0"/>
            </a:endParaRPr>
          </a:p>
          <a:p>
            <a:endParaRPr lang="en-GB" dirty="0"/>
          </a:p>
        </p:txBody>
      </p:sp>
      <p:pic>
        <p:nvPicPr>
          <p:cNvPr id="4" name="Picture 3">
            <a:extLst>
              <a:ext uri="{FF2B5EF4-FFF2-40B4-BE49-F238E27FC236}">
                <a16:creationId xmlns:a16="http://schemas.microsoft.com/office/drawing/2014/main" id="{5FFCC4B7-4AED-FC44-B8B8-1785E124EB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188640"/>
            <a:ext cx="1660104" cy="609057"/>
          </a:xfrm>
          <a:prstGeom prst="rect">
            <a:avLst/>
          </a:prstGeom>
        </p:spPr>
      </p:pic>
    </p:spTree>
    <p:extLst>
      <p:ext uri="{BB962C8B-B14F-4D97-AF65-F5344CB8AC3E}">
        <p14:creationId xmlns:p14="http://schemas.microsoft.com/office/powerpoint/2010/main" val="2683058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CA7B-675F-7444-8B9B-1557CFC61682}"/>
              </a:ext>
            </a:extLst>
          </p:cNvPr>
          <p:cNvSpPr>
            <a:spLocks noGrp="1"/>
          </p:cNvSpPr>
          <p:nvPr>
            <p:ph type="title"/>
          </p:nvPr>
        </p:nvSpPr>
        <p:spPr>
          <a:xfrm>
            <a:off x="666800" y="915843"/>
            <a:ext cx="8229600" cy="504056"/>
          </a:xfrm>
        </p:spPr>
        <p:txBody>
          <a:bodyPr>
            <a:normAutofit fontScale="90000"/>
          </a:bodyPr>
          <a:lstStyle/>
          <a:p>
            <a:br>
              <a:rPr lang="en-GB" sz="3100" b="1" dirty="0">
                <a:solidFill>
                  <a:schemeClr val="accent1">
                    <a:lumMod val="50000"/>
                  </a:schemeClr>
                </a:solidFill>
                <a:latin typeface="Cambria" panose="02040503050406030204" pitchFamily="18" charset="0"/>
              </a:rPr>
            </a:br>
            <a:r>
              <a:rPr lang="en-GB" sz="3100" b="1" dirty="0">
                <a:solidFill>
                  <a:schemeClr val="accent1">
                    <a:lumMod val="50000"/>
                  </a:schemeClr>
                </a:solidFill>
                <a:latin typeface="Cambria" panose="02040503050406030204" pitchFamily="18" charset="0"/>
              </a:rPr>
              <a:t>Full Membership Accreditation Framework</a:t>
            </a:r>
            <a:br>
              <a:rPr lang="en-GB" dirty="0"/>
            </a:br>
            <a:endParaRPr lang="en-GB" dirty="0"/>
          </a:p>
        </p:txBody>
      </p:sp>
      <p:sp>
        <p:nvSpPr>
          <p:cNvPr id="3" name="Content Placeholder 2">
            <a:extLst>
              <a:ext uri="{FF2B5EF4-FFF2-40B4-BE49-F238E27FC236}">
                <a16:creationId xmlns:a16="http://schemas.microsoft.com/office/drawing/2014/main" id="{A792720B-12C9-3446-A2FE-02A771BFAAAA}"/>
              </a:ext>
            </a:extLst>
          </p:cNvPr>
          <p:cNvSpPr>
            <a:spLocks noGrp="1"/>
          </p:cNvSpPr>
          <p:nvPr>
            <p:ph idx="1"/>
          </p:nvPr>
        </p:nvSpPr>
        <p:spPr/>
        <p:txBody>
          <a:bodyPr>
            <a:normAutofit fontScale="92500" lnSpcReduction="10000"/>
          </a:bodyPr>
          <a:lstStyle/>
          <a:p>
            <a:r>
              <a:rPr lang="en-GB" sz="2400" dirty="0">
                <a:solidFill>
                  <a:schemeClr val="accent1">
                    <a:lumMod val="75000"/>
                  </a:schemeClr>
                </a:solidFill>
                <a:latin typeface="Cambria" panose="02040503050406030204" pitchFamily="18" charset="0"/>
              </a:rPr>
              <a:t>Applicants for the award of Member of the Institute of General Practice Management MIGPM (D) must demonstrate the required proficiency as detailed in the following accreditation framework</a:t>
            </a:r>
          </a:p>
          <a:p>
            <a:r>
              <a:rPr lang="en-GB" sz="2400" dirty="0">
                <a:solidFill>
                  <a:schemeClr val="accent1">
                    <a:lumMod val="75000"/>
                  </a:schemeClr>
                </a:solidFill>
                <a:latin typeface="Cambria" panose="02040503050406030204" pitchFamily="18" charset="0"/>
              </a:rPr>
              <a:t>Comprehensive evidence is required to be able to advance your application </a:t>
            </a:r>
          </a:p>
          <a:p>
            <a:r>
              <a:rPr lang="en-GB" sz="2400" dirty="0">
                <a:solidFill>
                  <a:schemeClr val="accent1">
                    <a:lumMod val="75000"/>
                  </a:schemeClr>
                </a:solidFill>
                <a:latin typeface="Cambria" panose="02040503050406030204" pitchFamily="18" charset="0"/>
              </a:rPr>
              <a:t>Your application cannot progress and the awarding panel cannot review the application without all necessary supporting evidence being supplied. In these circumstances the application would be declined </a:t>
            </a:r>
          </a:p>
          <a:p>
            <a:r>
              <a:rPr lang="en-GB" sz="2400" dirty="0">
                <a:solidFill>
                  <a:schemeClr val="accent1">
                    <a:lumMod val="75000"/>
                  </a:schemeClr>
                </a:solidFill>
                <a:latin typeface="Cambria" panose="02040503050406030204" pitchFamily="18" charset="0"/>
              </a:rPr>
              <a:t>Evidence needs to be supplied in each of the 10 domains and the awarding panel must be satisfied that an aggregate pass level has been reached in all of these domains</a:t>
            </a:r>
          </a:p>
          <a:p>
            <a:pPr marL="0" indent="0">
              <a:buNone/>
            </a:pPr>
            <a:endParaRPr lang="en-GB" dirty="0">
              <a:solidFill>
                <a:schemeClr val="tx2">
                  <a:lumMod val="75000"/>
                </a:schemeClr>
              </a:solidFill>
            </a:endParaRPr>
          </a:p>
          <a:p>
            <a:endParaRPr lang="en-GB" sz="2000" dirty="0">
              <a:solidFill>
                <a:schemeClr val="tx2">
                  <a:lumMod val="75000"/>
                </a:schemeClr>
              </a:solidFill>
            </a:endParaRPr>
          </a:p>
          <a:p>
            <a:endParaRPr lang="en-GB" dirty="0">
              <a:solidFill>
                <a:schemeClr val="tx2">
                  <a:lumMod val="75000"/>
                </a:schemeClr>
              </a:solidFill>
            </a:endParaRPr>
          </a:p>
        </p:txBody>
      </p:sp>
      <p:pic>
        <p:nvPicPr>
          <p:cNvPr id="4" name="Picture 3">
            <a:extLst>
              <a:ext uri="{FF2B5EF4-FFF2-40B4-BE49-F238E27FC236}">
                <a16:creationId xmlns:a16="http://schemas.microsoft.com/office/drawing/2014/main" id="{22036FCB-DD38-4550-B4DB-8C44F0C49C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126486"/>
            <a:ext cx="1660104" cy="609057"/>
          </a:xfrm>
          <a:prstGeom prst="rect">
            <a:avLst/>
          </a:prstGeom>
        </p:spPr>
      </p:pic>
    </p:spTree>
    <p:extLst>
      <p:ext uri="{BB962C8B-B14F-4D97-AF65-F5344CB8AC3E}">
        <p14:creationId xmlns:p14="http://schemas.microsoft.com/office/powerpoint/2010/main" val="2053047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4F348F-8424-BC4F-9835-E16E85A9084C}"/>
              </a:ext>
            </a:extLst>
          </p:cNvPr>
          <p:cNvSpPr>
            <a:spLocks noGrp="1"/>
          </p:cNvSpPr>
          <p:nvPr>
            <p:ph type="title"/>
          </p:nvPr>
        </p:nvSpPr>
        <p:spPr/>
        <p:txBody>
          <a:bodyPr>
            <a:normAutofit/>
          </a:bodyPr>
          <a:lstStyle/>
          <a:p>
            <a:r>
              <a:rPr lang="en-GB" sz="3200" b="1" dirty="0">
                <a:solidFill>
                  <a:schemeClr val="accent1">
                    <a:lumMod val="50000"/>
                  </a:schemeClr>
                </a:solidFill>
                <a:latin typeface="Cambria" panose="02040503050406030204" pitchFamily="18" charset="0"/>
              </a:rPr>
              <a:t>Pre-qualifying criteria</a:t>
            </a:r>
          </a:p>
        </p:txBody>
      </p:sp>
      <p:sp>
        <p:nvSpPr>
          <p:cNvPr id="5" name="Content Placeholder 4">
            <a:extLst>
              <a:ext uri="{FF2B5EF4-FFF2-40B4-BE49-F238E27FC236}">
                <a16:creationId xmlns:a16="http://schemas.microsoft.com/office/drawing/2014/main" id="{85F566EF-3B03-E745-AA16-D731F0CA7401}"/>
              </a:ext>
            </a:extLst>
          </p:cNvPr>
          <p:cNvSpPr>
            <a:spLocks noGrp="1"/>
          </p:cNvSpPr>
          <p:nvPr>
            <p:ph idx="1"/>
          </p:nvPr>
        </p:nvSpPr>
        <p:spPr/>
        <p:txBody>
          <a:bodyPr>
            <a:normAutofit/>
          </a:bodyPr>
          <a:lstStyle/>
          <a:p>
            <a:pPr marL="0" indent="0">
              <a:buNone/>
            </a:pPr>
            <a:r>
              <a:rPr lang="en-GB" sz="2800" dirty="0">
                <a:solidFill>
                  <a:schemeClr val="accent1">
                    <a:lumMod val="75000"/>
                  </a:schemeClr>
                </a:solidFill>
                <a:latin typeface="Cambria" panose="02040503050406030204" pitchFamily="18" charset="0"/>
              </a:rPr>
              <a:t>To be eligible and apply to become an accredited Dispensing Member of the IGPM  - MIGPM (D) </a:t>
            </a:r>
            <a:endParaRPr lang="en-GB" dirty="0">
              <a:solidFill>
                <a:schemeClr val="tx2">
                  <a:lumMod val="75000"/>
                </a:schemeClr>
              </a:solidFill>
            </a:endParaRPr>
          </a:p>
          <a:p>
            <a:r>
              <a:rPr lang="en-GB" sz="1900" b="1" dirty="0">
                <a:solidFill>
                  <a:schemeClr val="accent1">
                    <a:lumMod val="75000"/>
                  </a:schemeClr>
                </a:solidFill>
                <a:latin typeface="Cambria" panose="02040503050406030204" pitchFamily="18" charset="0"/>
              </a:rPr>
              <a:t>Criterion 1</a:t>
            </a:r>
            <a:r>
              <a:rPr lang="en-GB" sz="1900" dirty="0">
                <a:solidFill>
                  <a:schemeClr val="accent1">
                    <a:lumMod val="75000"/>
                  </a:schemeClr>
                </a:solidFill>
                <a:latin typeface="Cambria" panose="02040503050406030204" pitchFamily="18" charset="0"/>
              </a:rPr>
              <a:t>: The applicant must have been in a substantive dispensing managerial role in general practice for not less than 2 years at the time of application. </a:t>
            </a:r>
          </a:p>
          <a:p>
            <a:r>
              <a:rPr lang="en-GB" sz="1900" b="1" dirty="0">
                <a:solidFill>
                  <a:schemeClr val="accent1">
                    <a:lumMod val="75000"/>
                  </a:schemeClr>
                </a:solidFill>
                <a:latin typeface="Cambria" panose="02040503050406030204" pitchFamily="18" charset="0"/>
              </a:rPr>
              <a:t>Criterion 2</a:t>
            </a:r>
            <a:r>
              <a:rPr lang="en-GB" sz="1900" dirty="0">
                <a:solidFill>
                  <a:schemeClr val="accent1">
                    <a:lumMod val="75000"/>
                  </a:schemeClr>
                </a:solidFill>
                <a:latin typeface="Cambria" panose="02040503050406030204" pitchFamily="18" charset="0"/>
              </a:rPr>
              <a:t>: The applicant must not be in breach of any article in the Constitution of the IGPM</a:t>
            </a:r>
          </a:p>
          <a:p>
            <a:r>
              <a:rPr lang="en-GB" sz="1900" b="1" dirty="0">
                <a:solidFill>
                  <a:schemeClr val="accent1">
                    <a:lumMod val="75000"/>
                  </a:schemeClr>
                </a:solidFill>
                <a:latin typeface="Cambria" panose="02040503050406030204" pitchFamily="18" charset="0"/>
              </a:rPr>
              <a:t>Criterion 3</a:t>
            </a:r>
            <a:r>
              <a:rPr lang="en-GB" sz="1900" dirty="0">
                <a:solidFill>
                  <a:schemeClr val="accent1">
                    <a:lumMod val="75000"/>
                  </a:schemeClr>
                </a:solidFill>
                <a:latin typeface="Cambria" panose="02040503050406030204" pitchFamily="18" charset="0"/>
              </a:rPr>
              <a:t>: The applicant must not be in any pending or active disciplinary action at the time of application. This would not disqualify an applicant to apply in future after the resolution of such action </a:t>
            </a:r>
          </a:p>
          <a:p>
            <a:endParaRPr lang="en-GB" dirty="0">
              <a:latin typeface="Cambria" panose="02040503050406030204" pitchFamily="18" charset="0"/>
            </a:endParaRPr>
          </a:p>
        </p:txBody>
      </p:sp>
      <p:pic>
        <p:nvPicPr>
          <p:cNvPr id="6" name="Picture 5">
            <a:extLst>
              <a:ext uri="{FF2B5EF4-FFF2-40B4-BE49-F238E27FC236}">
                <a16:creationId xmlns:a16="http://schemas.microsoft.com/office/drawing/2014/main" id="{B73881D5-1425-C845-9F3B-633D15877A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6" y="140126"/>
            <a:ext cx="1660104" cy="609057"/>
          </a:xfrm>
          <a:prstGeom prst="rect">
            <a:avLst/>
          </a:prstGeom>
        </p:spPr>
      </p:pic>
    </p:spTree>
    <p:extLst>
      <p:ext uri="{BB962C8B-B14F-4D97-AF65-F5344CB8AC3E}">
        <p14:creationId xmlns:p14="http://schemas.microsoft.com/office/powerpoint/2010/main" val="2684900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FAC3-B780-7640-AE26-19BCEE067765}"/>
              </a:ext>
            </a:extLst>
          </p:cNvPr>
          <p:cNvSpPr>
            <a:spLocks noGrp="1"/>
          </p:cNvSpPr>
          <p:nvPr>
            <p:ph type="title"/>
          </p:nvPr>
        </p:nvSpPr>
        <p:spPr>
          <a:xfrm>
            <a:off x="457200" y="548680"/>
            <a:ext cx="8229600" cy="868958"/>
          </a:xfrm>
        </p:spPr>
        <p:txBody>
          <a:bodyPr>
            <a:normAutofit/>
          </a:bodyPr>
          <a:lstStyle/>
          <a:p>
            <a:r>
              <a:rPr lang="en-GB" sz="3200" b="1" dirty="0">
                <a:solidFill>
                  <a:schemeClr val="accent1">
                    <a:lumMod val="50000"/>
                  </a:schemeClr>
                </a:solidFill>
                <a:latin typeface="Cambria" panose="02040503050406030204" pitchFamily="18" charset="0"/>
              </a:rPr>
              <a:t>Supporting testimonials</a:t>
            </a:r>
          </a:p>
        </p:txBody>
      </p:sp>
      <p:sp>
        <p:nvSpPr>
          <p:cNvPr id="3" name="Content Placeholder 2">
            <a:extLst>
              <a:ext uri="{FF2B5EF4-FFF2-40B4-BE49-F238E27FC236}">
                <a16:creationId xmlns:a16="http://schemas.microsoft.com/office/drawing/2014/main" id="{AA985542-D408-FE47-9707-5FACCF1C68CA}"/>
              </a:ext>
            </a:extLst>
          </p:cNvPr>
          <p:cNvSpPr>
            <a:spLocks noGrp="1"/>
          </p:cNvSpPr>
          <p:nvPr>
            <p:ph idx="1"/>
          </p:nvPr>
        </p:nvSpPr>
        <p:spPr/>
        <p:txBody>
          <a:bodyPr>
            <a:normAutofit/>
          </a:bodyPr>
          <a:lstStyle/>
          <a:p>
            <a:pPr marL="0" indent="0">
              <a:buNone/>
            </a:pPr>
            <a:r>
              <a:rPr lang="en-GB" sz="2400" dirty="0">
                <a:solidFill>
                  <a:schemeClr val="accent1">
                    <a:lumMod val="75000"/>
                  </a:schemeClr>
                </a:solidFill>
                <a:latin typeface="Cambria" panose="02040503050406030204" pitchFamily="18" charset="0"/>
              </a:rPr>
              <a:t>Two written testimonials are required for all applications. These will be mainly references relating to character, skills and competencies of the applicant and these endorsements should be supplied from two of the following options:</a:t>
            </a:r>
          </a:p>
          <a:p>
            <a:r>
              <a:rPr lang="en-GB" sz="2400" i="1" dirty="0">
                <a:solidFill>
                  <a:schemeClr val="accent1">
                    <a:lumMod val="75000"/>
                  </a:schemeClr>
                </a:solidFill>
                <a:latin typeface="Cambria" panose="02040503050406030204" pitchFamily="18" charset="0"/>
              </a:rPr>
              <a:t>A Partner (or someone classed as the “employer”) </a:t>
            </a:r>
          </a:p>
          <a:p>
            <a:r>
              <a:rPr lang="en-GB" sz="2400" i="1" dirty="0">
                <a:solidFill>
                  <a:schemeClr val="accent1">
                    <a:lumMod val="75000"/>
                  </a:schemeClr>
                </a:solidFill>
                <a:latin typeface="Cambria" panose="02040503050406030204" pitchFamily="18" charset="0"/>
              </a:rPr>
              <a:t>Your Practice Manager or a Senior Manager (e.g. Lead Pharmacist etc.) with line management responsibility for your role </a:t>
            </a:r>
          </a:p>
          <a:p>
            <a:endParaRPr lang="en-GB" sz="2800" i="1" dirty="0">
              <a:solidFill>
                <a:schemeClr val="tx2">
                  <a:lumMod val="75000"/>
                </a:schemeClr>
              </a:solidFill>
            </a:endParaRPr>
          </a:p>
          <a:p>
            <a:endParaRPr lang="en-GB" sz="2800" i="1" dirty="0">
              <a:solidFill>
                <a:schemeClr val="tx2">
                  <a:lumMod val="75000"/>
                </a:schemeClr>
              </a:solidFill>
            </a:endParaRPr>
          </a:p>
          <a:p>
            <a:pPr marL="0" indent="0">
              <a:buNone/>
            </a:pPr>
            <a:endParaRPr lang="en-GB" dirty="0">
              <a:solidFill>
                <a:schemeClr val="tx2">
                  <a:lumMod val="75000"/>
                </a:schemeClr>
              </a:solidFill>
            </a:endParaRPr>
          </a:p>
        </p:txBody>
      </p:sp>
      <p:pic>
        <p:nvPicPr>
          <p:cNvPr id="4" name="Picture 3">
            <a:extLst>
              <a:ext uri="{FF2B5EF4-FFF2-40B4-BE49-F238E27FC236}">
                <a16:creationId xmlns:a16="http://schemas.microsoft.com/office/drawing/2014/main" id="{034E4BB2-F1BC-4369-B754-5E67550177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Tree>
    <p:extLst>
      <p:ext uri="{BB962C8B-B14F-4D97-AF65-F5344CB8AC3E}">
        <p14:creationId xmlns:p14="http://schemas.microsoft.com/office/powerpoint/2010/main" val="2199236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5733C-40F0-9E48-B0E2-D923FEE3C483}"/>
              </a:ext>
            </a:extLst>
          </p:cNvPr>
          <p:cNvSpPr>
            <a:spLocks noGrp="1"/>
          </p:cNvSpPr>
          <p:nvPr>
            <p:ph type="title"/>
          </p:nvPr>
        </p:nvSpPr>
        <p:spPr>
          <a:xfrm>
            <a:off x="457200" y="731836"/>
            <a:ext cx="8229600" cy="685801"/>
          </a:xfrm>
        </p:spPr>
        <p:txBody>
          <a:bodyPr>
            <a:normAutofit/>
          </a:bodyPr>
          <a:lstStyle/>
          <a:p>
            <a:r>
              <a:rPr lang="en-GB" sz="3200" b="1" dirty="0">
                <a:solidFill>
                  <a:schemeClr val="accent1">
                    <a:lumMod val="50000"/>
                  </a:schemeClr>
                </a:solidFill>
                <a:latin typeface="Cambria" panose="02040503050406030204" pitchFamily="18" charset="0"/>
              </a:rPr>
              <a:t>Awarding Panel</a:t>
            </a:r>
          </a:p>
        </p:txBody>
      </p:sp>
      <p:sp>
        <p:nvSpPr>
          <p:cNvPr id="3" name="Content Placeholder 2">
            <a:extLst>
              <a:ext uri="{FF2B5EF4-FFF2-40B4-BE49-F238E27FC236}">
                <a16:creationId xmlns:a16="http://schemas.microsoft.com/office/drawing/2014/main" id="{93551CFF-D278-A242-ACCE-AC8F712FBDAB}"/>
              </a:ext>
            </a:extLst>
          </p:cNvPr>
          <p:cNvSpPr>
            <a:spLocks noGrp="1"/>
          </p:cNvSpPr>
          <p:nvPr>
            <p:ph idx="1"/>
          </p:nvPr>
        </p:nvSpPr>
        <p:spPr>
          <a:xfrm>
            <a:off x="457200" y="1417638"/>
            <a:ext cx="8229600" cy="4963690"/>
          </a:xfrm>
        </p:spPr>
        <p:txBody>
          <a:bodyPr>
            <a:normAutofit fontScale="25000" lnSpcReduction="20000"/>
          </a:bodyPr>
          <a:lstStyle/>
          <a:p>
            <a:pPr>
              <a:lnSpc>
                <a:spcPct val="120000"/>
              </a:lnSpc>
            </a:pPr>
            <a:r>
              <a:rPr lang="en-GB" sz="6400" dirty="0">
                <a:solidFill>
                  <a:schemeClr val="accent1">
                    <a:lumMod val="75000"/>
                  </a:schemeClr>
                </a:solidFill>
                <a:latin typeface="Cambria" panose="02040503050406030204" pitchFamily="18" charset="0"/>
              </a:rPr>
              <a:t>This Panel will be made up of three individuals who will independently assess the application.</a:t>
            </a:r>
          </a:p>
          <a:p>
            <a:pPr>
              <a:lnSpc>
                <a:spcPct val="120000"/>
              </a:lnSpc>
            </a:pPr>
            <a:r>
              <a:rPr lang="en-GB" sz="6400" dirty="0">
                <a:solidFill>
                  <a:schemeClr val="accent1">
                    <a:lumMod val="75000"/>
                  </a:schemeClr>
                </a:solidFill>
                <a:latin typeface="Cambria" panose="02040503050406030204" pitchFamily="18" charset="0"/>
              </a:rPr>
              <a:t>This panel will comprise of any combination of the following;</a:t>
            </a:r>
          </a:p>
          <a:p>
            <a:pPr lvl="1">
              <a:lnSpc>
                <a:spcPct val="120000"/>
              </a:lnSpc>
              <a:buFont typeface="Wingdings" panose="05000000000000000000" pitchFamily="2" charset="2"/>
              <a:buChar char="q"/>
            </a:pPr>
            <a:r>
              <a:rPr lang="en-GB" sz="6400" i="1" dirty="0">
                <a:solidFill>
                  <a:schemeClr val="accent1">
                    <a:lumMod val="75000"/>
                  </a:schemeClr>
                </a:solidFill>
                <a:latin typeface="Cambria" panose="02040503050406030204" pitchFamily="18" charset="0"/>
              </a:rPr>
              <a:t>A member of the Board of the IGPM</a:t>
            </a:r>
          </a:p>
          <a:p>
            <a:pPr lvl="1">
              <a:lnSpc>
                <a:spcPct val="120000"/>
              </a:lnSpc>
              <a:buFont typeface="Wingdings" panose="05000000000000000000" pitchFamily="2" charset="2"/>
              <a:buChar char="q"/>
            </a:pPr>
            <a:r>
              <a:rPr lang="en-GB" sz="6400" i="1" dirty="0">
                <a:solidFill>
                  <a:schemeClr val="accent1">
                    <a:lumMod val="75000"/>
                  </a:schemeClr>
                </a:solidFill>
                <a:latin typeface="Cambria" panose="02040503050406030204" pitchFamily="18" charset="0"/>
              </a:rPr>
              <a:t>An external independent assessor from another professional representative body </a:t>
            </a:r>
          </a:p>
          <a:p>
            <a:pPr lvl="1">
              <a:lnSpc>
                <a:spcPct val="120000"/>
              </a:lnSpc>
              <a:buFont typeface="Wingdings" panose="05000000000000000000" pitchFamily="2" charset="2"/>
              <a:buChar char="q"/>
            </a:pPr>
            <a:r>
              <a:rPr lang="en-GB" sz="6400" i="1" dirty="0">
                <a:solidFill>
                  <a:schemeClr val="accent1">
                    <a:lumMod val="75000"/>
                  </a:schemeClr>
                </a:solidFill>
                <a:latin typeface="Cambria" panose="02040503050406030204" pitchFamily="18" charset="0"/>
              </a:rPr>
              <a:t>An existing full member of the IGPM</a:t>
            </a:r>
          </a:p>
          <a:p>
            <a:pPr lvl="1">
              <a:lnSpc>
                <a:spcPct val="120000"/>
              </a:lnSpc>
              <a:buFont typeface="Wingdings" panose="05000000000000000000" pitchFamily="2" charset="2"/>
              <a:buChar char="q"/>
            </a:pPr>
            <a:r>
              <a:rPr lang="en-GB" sz="6400" i="1" dirty="0">
                <a:solidFill>
                  <a:schemeClr val="accent1">
                    <a:lumMod val="75000"/>
                  </a:schemeClr>
                </a:solidFill>
                <a:latin typeface="Cambria" panose="02040503050406030204" pitchFamily="18" charset="0"/>
              </a:rPr>
              <a:t>A senior university academic </a:t>
            </a:r>
          </a:p>
          <a:p>
            <a:pPr lvl="1">
              <a:lnSpc>
                <a:spcPct val="120000"/>
              </a:lnSpc>
              <a:buFont typeface="Wingdings" panose="05000000000000000000" pitchFamily="2" charset="2"/>
              <a:buChar char="q"/>
            </a:pPr>
            <a:r>
              <a:rPr lang="en-GB" sz="6400" i="1" dirty="0">
                <a:solidFill>
                  <a:schemeClr val="accent1">
                    <a:lumMod val="75000"/>
                  </a:schemeClr>
                </a:solidFill>
                <a:latin typeface="Cambria" panose="02040503050406030204" pitchFamily="18" charset="0"/>
              </a:rPr>
              <a:t>A senior member from any Arm’s Length Body (ALB) relating to the DHSC in any of the 4 countries of the UK</a:t>
            </a:r>
          </a:p>
          <a:p>
            <a:pPr marL="0" lvl="0" indent="0">
              <a:lnSpc>
                <a:spcPct val="120000"/>
              </a:lnSpc>
              <a:buNone/>
            </a:pPr>
            <a:endParaRPr lang="en-GB" sz="6400" dirty="0">
              <a:solidFill>
                <a:schemeClr val="accent1">
                  <a:lumMod val="75000"/>
                </a:schemeClr>
              </a:solidFill>
              <a:latin typeface="Cambria" panose="02040503050406030204" pitchFamily="18" charset="0"/>
            </a:endParaRPr>
          </a:p>
          <a:p>
            <a:pPr>
              <a:lnSpc>
                <a:spcPct val="120000"/>
              </a:lnSpc>
            </a:pPr>
            <a:r>
              <a:rPr lang="en-GB" sz="6400" dirty="0">
                <a:solidFill>
                  <a:schemeClr val="accent1">
                    <a:lumMod val="75000"/>
                  </a:schemeClr>
                </a:solidFill>
                <a:latin typeface="Cambria" panose="02040503050406030204" pitchFamily="18" charset="0"/>
              </a:rPr>
              <a:t>The Panel will utilise a ‘closed marking system’ approach for each domain in order to reduce judgement bias of an individual assessor </a:t>
            </a:r>
          </a:p>
          <a:p>
            <a:pPr>
              <a:lnSpc>
                <a:spcPct val="120000"/>
              </a:lnSpc>
            </a:pPr>
            <a:r>
              <a:rPr lang="en-GB" sz="6400" dirty="0">
                <a:solidFill>
                  <a:schemeClr val="accent1">
                    <a:lumMod val="75000"/>
                  </a:schemeClr>
                </a:solidFill>
                <a:latin typeface="Cambria" panose="02040503050406030204" pitchFamily="18" charset="0"/>
              </a:rPr>
              <a:t>Most grades would therefore be towards the middle of a score line. This is a well- established process in both undergraduate and postgraduate university assessments, especially in clinical practice. It maximises the reliability and validity of the assessment and helps standardise marking accuracy </a:t>
            </a:r>
          </a:p>
          <a:p>
            <a:pPr>
              <a:lnSpc>
                <a:spcPct val="120000"/>
              </a:lnSpc>
            </a:pPr>
            <a:r>
              <a:rPr lang="en-GB" sz="6400" dirty="0">
                <a:solidFill>
                  <a:schemeClr val="accent1">
                    <a:lumMod val="75000"/>
                  </a:schemeClr>
                </a:solidFill>
                <a:latin typeface="Cambria" panose="02040503050406030204" pitchFamily="18" charset="0"/>
              </a:rPr>
              <a:t>Marks must be accrued and an average pass mark achieved across all 10 domains</a:t>
            </a:r>
          </a:p>
          <a:p>
            <a:endParaRPr lang="en-GB" dirty="0">
              <a:solidFill>
                <a:schemeClr val="tx2">
                  <a:lumMod val="75000"/>
                </a:schemeClr>
              </a:solidFill>
            </a:endParaRPr>
          </a:p>
        </p:txBody>
      </p:sp>
      <p:pic>
        <p:nvPicPr>
          <p:cNvPr id="4" name="Picture 3">
            <a:extLst>
              <a:ext uri="{FF2B5EF4-FFF2-40B4-BE49-F238E27FC236}">
                <a16:creationId xmlns:a16="http://schemas.microsoft.com/office/drawing/2014/main" id="{921CB8B3-3813-405C-8CA2-2AEC06A0BF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Tree>
    <p:extLst>
      <p:ext uri="{BB962C8B-B14F-4D97-AF65-F5344CB8AC3E}">
        <p14:creationId xmlns:p14="http://schemas.microsoft.com/office/powerpoint/2010/main" val="4133470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E7E0CC-5BE5-934F-A5D6-C46B9E1AA132}"/>
              </a:ext>
            </a:extLst>
          </p:cNvPr>
          <p:cNvSpPr>
            <a:spLocks noGrp="1"/>
          </p:cNvSpPr>
          <p:nvPr>
            <p:ph type="title"/>
          </p:nvPr>
        </p:nvSpPr>
        <p:spPr/>
        <p:txBody>
          <a:bodyPr>
            <a:normAutofit/>
          </a:bodyPr>
          <a:lstStyle/>
          <a:p>
            <a:r>
              <a:rPr lang="en-GB" sz="3600" dirty="0">
                <a:solidFill>
                  <a:schemeClr val="accent1">
                    <a:lumMod val="50000"/>
                  </a:schemeClr>
                </a:solidFill>
                <a:latin typeface="Cambria" panose="02040503050406030204" pitchFamily="18" charset="0"/>
              </a:rPr>
              <a:t>Schedule and Fees</a:t>
            </a:r>
          </a:p>
        </p:txBody>
      </p:sp>
      <p:sp>
        <p:nvSpPr>
          <p:cNvPr id="5" name="Content Placeholder 4">
            <a:extLst>
              <a:ext uri="{FF2B5EF4-FFF2-40B4-BE49-F238E27FC236}">
                <a16:creationId xmlns:a16="http://schemas.microsoft.com/office/drawing/2014/main" id="{A9DD3C9E-9B8D-E84B-A2E1-68F61A93EFF1}"/>
              </a:ext>
            </a:extLst>
          </p:cNvPr>
          <p:cNvSpPr>
            <a:spLocks noGrp="1"/>
          </p:cNvSpPr>
          <p:nvPr>
            <p:ph idx="1"/>
          </p:nvPr>
        </p:nvSpPr>
        <p:spPr/>
        <p:txBody>
          <a:bodyPr>
            <a:normAutofit fontScale="40000" lnSpcReduction="20000"/>
          </a:bodyPr>
          <a:lstStyle/>
          <a:p>
            <a:pPr>
              <a:lnSpc>
                <a:spcPct val="120000"/>
              </a:lnSpc>
            </a:pPr>
            <a:r>
              <a:rPr lang="en-GB" sz="4000" dirty="0">
                <a:solidFill>
                  <a:schemeClr val="accent1">
                    <a:lumMod val="75000"/>
                  </a:schemeClr>
                </a:solidFill>
                <a:latin typeface="Cambria" panose="02040503050406030204" pitchFamily="18" charset="0"/>
              </a:rPr>
              <a:t>Accreditation panels meet three times per year. </a:t>
            </a:r>
          </a:p>
          <a:p>
            <a:pPr>
              <a:lnSpc>
                <a:spcPct val="120000"/>
              </a:lnSpc>
            </a:pPr>
            <a:r>
              <a:rPr lang="en-GB" sz="4000" dirty="0">
                <a:solidFill>
                  <a:schemeClr val="accent1">
                    <a:lumMod val="75000"/>
                  </a:schemeClr>
                </a:solidFill>
                <a:latin typeface="Cambria" panose="02040503050406030204" pitchFamily="18" charset="0"/>
              </a:rPr>
              <a:t>Applications can be submitted for assessment during the following calendar months; </a:t>
            </a:r>
            <a:r>
              <a:rPr lang="en-GB" sz="4000" i="1" dirty="0">
                <a:solidFill>
                  <a:schemeClr val="accent1">
                    <a:lumMod val="75000"/>
                  </a:schemeClr>
                </a:solidFill>
                <a:latin typeface="Cambria" panose="02040503050406030204" pitchFamily="18" charset="0"/>
              </a:rPr>
              <a:t>January, May and September</a:t>
            </a:r>
            <a:r>
              <a:rPr lang="en-GB" sz="4000" dirty="0">
                <a:solidFill>
                  <a:schemeClr val="accent1">
                    <a:lumMod val="75000"/>
                  </a:schemeClr>
                </a:solidFill>
                <a:latin typeface="Cambria" panose="02040503050406030204" pitchFamily="18" charset="0"/>
              </a:rPr>
              <a:t>. If applications are received outside of these months, then they will be held over to the next month when formal applications can be received (e.g. an application submitted in February will be reviewed with the May submissions)</a:t>
            </a:r>
          </a:p>
          <a:p>
            <a:pPr>
              <a:lnSpc>
                <a:spcPct val="120000"/>
              </a:lnSpc>
            </a:pPr>
            <a:r>
              <a:rPr lang="en-GB" sz="4000" dirty="0">
                <a:solidFill>
                  <a:schemeClr val="accent1">
                    <a:lumMod val="75000"/>
                  </a:schemeClr>
                </a:solidFill>
                <a:latin typeface="Cambria" panose="02040503050406030204" pitchFamily="18" charset="0"/>
              </a:rPr>
              <a:t>Results will be provided to candidates by the end of the following month (February, June and October)</a:t>
            </a:r>
          </a:p>
          <a:p>
            <a:pPr>
              <a:lnSpc>
                <a:spcPct val="120000"/>
              </a:lnSpc>
            </a:pPr>
            <a:r>
              <a:rPr lang="en-GB" sz="4000" dirty="0">
                <a:solidFill>
                  <a:schemeClr val="accent1">
                    <a:lumMod val="75000"/>
                  </a:schemeClr>
                </a:solidFill>
                <a:latin typeface="Cambria" panose="02040503050406030204" pitchFamily="18" charset="0"/>
              </a:rPr>
              <a:t>The fee for the assessment process is £280 + VAT. If a candidate is unsuccessful, they will be informed where they need to submit extra evidence and a reduced resubmission fee will be charged in the sum of £120 + VAT. </a:t>
            </a:r>
          </a:p>
          <a:p>
            <a:pPr>
              <a:lnSpc>
                <a:spcPct val="120000"/>
              </a:lnSpc>
            </a:pPr>
            <a:r>
              <a:rPr lang="en-GB" sz="4000" dirty="0">
                <a:solidFill>
                  <a:schemeClr val="accent1">
                    <a:lumMod val="75000"/>
                  </a:schemeClr>
                </a:solidFill>
                <a:latin typeface="Cambria" panose="02040503050406030204" pitchFamily="18" charset="0"/>
              </a:rPr>
              <a:t>Members will need to pay an annual membership fee to retain their Member status. This will be payable from the first year after the award of MIGPM (therefore payments will fall on first day of the months of March, June or October the following year, depending on when the award was made)</a:t>
            </a:r>
          </a:p>
          <a:p>
            <a:pPr>
              <a:lnSpc>
                <a:spcPct val="120000"/>
              </a:lnSpc>
            </a:pPr>
            <a:r>
              <a:rPr lang="en-GB" sz="4000" dirty="0">
                <a:solidFill>
                  <a:schemeClr val="accent1">
                    <a:lumMod val="75000"/>
                  </a:schemeClr>
                </a:solidFill>
                <a:latin typeface="Cambria" panose="02040503050406030204" pitchFamily="18" charset="0"/>
              </a:rPr>
              <a:t>The annual retainer fee is £85 + VAT and will be reviewed every 3 years</a:t>
            </a:r>
          </a:p>
          <a:p>
            <a:pPr>
              <a:lnSpc>
                <a:spcPct val="120000"/>
              </a:lnSpc>
            </a:pPr>
            <a:r>
              <a:rPr lang="en-GB" sz="4000" dirty="0">
                <a:solidFill>
                  <a:schemeClr val="accent1">
                    <a:lumMod val="75000"/>
                  </a:schemeClr>
                </a:solidFill>
                <a:latin typeface="Cambria" panose="02040503050406030204" pitchFamily="18" charset="0"/>
              </a:rPr>
              <a:t>Annual Associate fees are </a:t>
            </a:r>
            <a:r>
              <a:rPr lang="en-GB" sz="4000">
                <a:solidFill>
                  <a:schemeClr val="accent1">
                    <a:lumMod val="75000"/>
                  </a:schemeClr>
                </a:solidFill>
                <a:latin typeface="Cambria" panose="02040503050406030204" pitchFamily="18" charset="0"/>
              </a:rPr>
              <a:t>£50 + VAT</a:t>
            </a:r>
            <a:endParaRPr lang="en-GB" sz="4000" dirty="0">
              <a:solidFill>
                <a:schemeClr val="accent1">
                  <a:lumMod val="75000"/>
                </a:schemeClr>
              </a:solidFill>
              <a:latin typeface="Cambria" panose="02040503050406030204" pitchFamily="18" charset="0"/>
            </a:endParaRPr>
          </a:p>
          <a:p>
            <a:endParaRPr lang="en-GB" dirty="0"/>
          </a:p>
        </p:txBody>
      </p:sp>
      <p:pic>
        <p:nvPicPr>
          <p:cNvPr id="6" name="Picture 5">
            <a:extLst>
              <a:ext uri="{FF2B5EF4-FFF2-40B4-BE49-F238E27FC236}">
                <a16:creationId xmlns:a16="http://schemas.microsoft.com/office/drawing/2014/main" id="{A86B93BF-AAEC-8C48-8876-4C757E7BEB5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Tree>
    <p:extLst>
      <p:ext uri="{BB962C8B-B14F-4D97-AF65-F5344CB8AC3E}">
        <p14:creationId xmlns:p14="http://schemas.microsoft.com/office/powerpoint/2010/main" val="1563468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76548-5206-9443-9FCB-451A61BCD898}"/>
              </a:ext>
            </a:extLst>
          </p:cNvPr>
          <p:cNvSpPr>
            <a:spLocks noGrp="1"/>
          </p:cNvSpPr>
          <p:nvPr>
            <p:ph type="title"/>
          </p:nvPr>
        </p:nvSpPr>
        <p:spPr>
          <a:xfrm>
            <a:off x="457200" y="731836"/>
            <a:ext cx="8229600" cy="685801"/>
          </a:xfrm>
        </p:spPr>
        <p:txBody>
          <a:bodyPr>
            <a:normAutofit fontScale="90000"/>
          </a:bodyPr>
          <a:lstStyle/>
          <a:p>
            <a:br>
              <a:rPr lang="en-GB" sz="4900" dirty="0"/>
            </a:br>
            <a:r>
              <a:rPr lang="en-GB" sz="3600" b="1" dirty="0">
                <a:solidFill>
                  <a:schemeClr val="accent1">
                    <a:lumMod val="50000"/>
                  </a:schemeClr>
                </a:solidFill>
                <a:latin typeface="Cambria" panose="02040503050406030204" pitchFamily="18" charset="0"/>
              </a:rPr>
              <a:t>Assessment Domains </a:t>
            </a:r>
            <a:br>
              <a:rPr lang="en-GB" dirty="0"/>
            </a:br>
            <a:endParaRPr lang="en-GB" dirty="0"/>
          </a:p>
        </p:txBody>
      </p:sp>
      <p:sp>
        <p:nvSpPr>
          <p:cNvPr id="3" name="Content Placeholder 2">
            <a:extLst>
              <a:ext uri="{FF2B5EF4-FFF2-40B4-BE49-F238E27FC236}">
                <a16:creationId xmlns:a16="http://schemas.microsoft.com/office/drawing/2014/main" id="{212ED632-82DC-064D-8B0E-9ED21115354E}"/>
              </a:ext>
            </a:extLst>
          </p:cNvPr>
          <p:cNvSpPr>
            <a:spLocks noGrp="1"/>
          </p:cNvSpPr>
          <p:nvPr>
            <p:ph idx="1"/>
          </p:nvPr>
        </p:nvSpPr>
        <p:spPr/>
        <p:txBody>
          <a:bodyPr>
            <a:normAutofit fontScale="92500" lnSpcReduction="20000"/>
          </a:bodyPr>
          <a:lstStyle/>
          <a:p>
            <a:pPr marL="514350" indent="-514350">
              <a:buFont typeface="+mj-lt"/>
              <a:buAutoNum type="arabicPeriod"/>
            </a:pPr>
            <a:r>
              <a:rPr lang="en-GB" sz="2600" dirty="0">
                <a:solidFill>
                  <a:schemeClr val="accent1">
                    <a:lumMod val="75000"/>
                  </a:schemeClr>
                </a:solidFill>
                <a:latin typeface="Cambria" panose="02040503050406030204" pitchFamily="18" charset="0"/>
              </a:rPr>
              <a:t>Qualifications and achievements </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Personal qualities, professional development and working with others</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Leadership, level of responsibility and accountability. Strategic planning, vision and decision making</a:t>
            </a:r>
          </a:p>
          <a:p>
            <a:pPr marL="514350" indent="-514350">
              <a:buFont typeface="+mj-lt"/>
              <a:buAutoNum type="arabicPeriod"/>
            </a:pPr>
            <a:r>
              <a:rPr lang="en-GB" sz="2600" dirty="0">
                <a:solidFill>
                  <a:schemeClr val="accent1">
                    <a:lumMod val="75000"/>
                  </a:schemeClr>
                </a:solidFill>
                <a:latin typeface="Cambria" panose="02040503050406030204" pitchFamily="18" charset="0"/>
              </a:rPr>
              <a:t>Managing and improving patient services</a:t>
            </a:r>
          </a:p>
          <a:p>
            <a:pPr marL="514350" indent="-514350">
              <a:buFont typeface="+mj-lt"/>
              <a:buAutoNum type="arabicPeriod"/>
            </a:pPr>
            <a:r>
              <a:rPr lang="en-GB" sz="2600" dirty="0">
                <a:solidFill>
                  <a:schemeClr val="accent1">
                    <a:lumMod val="75000"/>
                  </a:schemeClr>
                </a:solidFill>
                <a:latin typeface="Cambria" panose="02040503050406030204" pitchFamily="18" charset="0"/>
              </a:rPr>
              <a:t>Working with patients</a:t>
            </a:r>
          </a:p>
          <a:p>
            <a:pPr marL="514350" indent="-514350">
              <a:buFont typeface="+mj-lt"/>
              <a:buAutoNum type="arabicPeriod"/>
            </a:pPr>
            <a:r>
              <a:rPr lang="en-GB" sz="2600" dirty="0">
                <a:solidFill>
                  <a:schemeClr val="accent1">
                    <a:lumMod val="75000"/>
                  </a:schemeClr>
                </a:solidFill>
                <a:latin typeface="Cambria" panose="02040503050406030204" pitchFamily="18" charset="0"/>
              </a:rPr>
              <a:t>Workforce</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Financial proficiency and practice stability</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Estate and Facilities management</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Working with other organisations and service providers</a:t>
            </a:r>
          </a:p>
          <a:p>
            <a:pPr marL="514350" lvl="0" indent="-514350">
              <a:buFont typeface="+mj-lt"/>
              <a:buAutoNum type="arabicPeriod"/>
            </a:pPr>
            <a:r>
              <a:rPr lang="en-GB" sz="2600" dirty="0">
                <a:solidFill>
                  <a:schemeClr val="accent1">
                    <a:lumMod val="75000"/>
                  </a:schemeClr>
                </a:solidFill>
                <a:latin typeface="Cambria" panose="02040503050406030204" pitchFamily="18" charset="0"/>
              </a:rPr>
              <a:t>Probity, legal and compliance, governance </a:t>
            </a:r>
          </a:p>
          <a:p>
            <a:pPr marL="0" indent="0">
              <a:buNone/>
            </a:pPr>
            <a:endParaRPr lang="en-GB" dirty="0">
              <a:solidFill>
                <a:schemeClr val="tx2">
                  <a:lumMod val="75000"/>
                </a:schemeClr>
              </a:solidFill>
            </a:endParaRPr>
          </a:p>
          <a:p>
            <a:endParaRPr lang="en-GB" dirty="0">
              <a:solidFill>
                <a:schemeClr val="tx2">
                  <a:lumMod val="75000"/>
                </a:schemeClr>
              </a:solidFill>
            </a:endParaRPr>
          </a:p>
        </p:txBody>
      </p:sp>
      <p:pic>
        <p:nvPicPr>
          <p:cNvPr id="4" name="Picture 3">
            <a:extLst>
              <a:ext uri="{FF2B5EF4-FFF2-40B4-BE49-F238E27FC236}">
                <a16:creationId xmlns:a16="http://schemas.microsoft.com/office/drawing/2014/main" id="{A2ACA8E8-E084-47D1-ABB6-FBE737BCD6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60567"/>
            <a:ext cx="1660104" cy="609057"/>
          </a:xfrm>
          <a:prstGeom prst="rect">
            <a:avLst/>
          </a:prstGeom>
        </p:spPr>
      </p:pic>
    </p:spTree>
    <p:extLst>
      <p:ext uri="{BB962C8B-B14F-4D97-AF65-F5344CB8AC3E}">
        <p14:creationId xmlns:p14="http://schemas.microsoft.com/office/powerpoint/2010/main" val="2256924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6295" y="171077"/>
            <a:ext cx="1660104" cy="609057"/>
          </a:xfrm>
          <a:prstGeom prst="rect">
            <a:avLst/>
          </a:prstGeom>
        </p:spPr>
      </p:pic>
      <p:sp>
        <p:nvSpPr>
          <p:cNvPr id="5" name="TextBox 4"/>
          <p:cNvSpPr txBox="1"/>
          <p:nvPr/>
        </p:nvSpPr>
        <p:spPr>
          <a:xfrm>
            <a:off x="163708" y="244774"/>
            <a:ext cx="7062077" cy="461665"/>
          </a:xfrm>
          <a:prstGeom prst="rect">
            <a:avLst/>
          </a:prstGeom>
          <a:noFill/>
        </p:spPr>
        <p:txBody>
          <a:bodyPr wrap="square" rtlCol="0">
            <a:spAutoFit/>
          </a:bodyPr>
          <a:lstStyle/>
          <a:p>
            <a:r>
              <a:rPr lang="en-GB" sz="2400" dirty="0">
                <a:solidFill>
                  <a:schemeClr val="accent1">
                    <a:lumMod val="50000"/>
                  </a:schemeClr>
                </a:solidFill>
                <a:latin typeface="Cambria" panose="02040503050406030204" pitchFamily="18" charset="0"/>
              </a:rPr>
              <a:t>IGPM Accreditation Framework – MIGPM (D)</a:t>
            </a:r>
          </a:p>
        </p:txBody>
      </p:sp>
      <p:graphicFrame>
        <p:nvGraphicFramePr>
          <p:cNvPr id="6" name="Table 5"/>
          <p:cNvGraphicFramePr>
            <a:graphicFrameLocks noGrp="1"/>
          </p:cNvGraphicFramePr>
          <p:nvPr>
            <p:extLst>
              <p:ext uri="{D42A27DB-BD31-4B8C-83A1-F6EECF244321}">
                <p14:modId xmlns:p14="http://schemas.microsoft.com/office/powerpoint/2010/main" val="3386430900"/>
              </p:ext>
            </p:extLst>
          </p:nvPr>
        </p:nvGraphicFramePr>
        <p:xfrm>
          <a:off x="395536" y="980728"/>
          <a:ext cx="8352928" cy="448564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20000"/>
                    </a:ext>
                  </a:extLst>
                </a:gridCol>
                <a:gridCol w="6048672">
                  <a:extLst>
                    <a:ext uri="{9D8B030D-6E8A-4147-A177-3AD203B41FA5}">
                      <a16:colId xmlns:a16="http://schemas.microsoft.com/office/drawing/2014/main" val="20001"/>
                    </a:ext>
                  </a:extLst>
                </a:gridCol>
              </a:tblGrid>
              <a:tr h="370840">
                <a:tc>
                  <a:txBody>
                    <a:bodyPr/>
                    <a:lstStyle/>
                    <a:p>
                      <a:r>
                        <a:rPr lang="en-GB" dirty="0"/>
                        <a:t>Domain</a:t>
                      </a:r>
                    </a:p>
                  </a:txBody>
                  <a:tcPr/>
                </a:tc>
                <a:tc>
                  <a:txBody>
                    <a:bodyPr/>
                    <a:lstStyle/>
                    <a:p>
                      <a:r>
                        <a:rPr lang="en-GB" dirty="0"/>
                        <a:t>Evidence</a:t>
                      </a:r>
                    </a:p>
                  </a:txBody>
                  <a:tcPr/>
                </a:tc>
                <a:extLst>
                  <a:ext uri="{0D108BD9-81ED-4DB2-BD59-A6C34878D82A}">
                    <a16:rowId xmlns:a16="http://schemas.microsoft.com/office/drawing/2014/main" val="10000"/>
                  </a:ext>
                </a:extLst>
              </a:tr>
              <a:tr h="370840">
                <a:tc>
                  <a:txBody>
                    <a:bodyPr/>
                    <a:lstStyle/>
                    <a:p>
                      <a:r>
                        <a:rPr lang="en-GB" sz="1200" dirty="0"/>
                        <a:t>1. Qualifications</a:t>
                      </a:r>
                      <a:r>
                        <a:rPr lang="en-GB" sz="1200" baseline="0" dirty="0"/>
                        <a:t> and Achievements</a:t>
                      </a:r>
                      <a:endParaRPr lang="en-GB" sz="1200" dirty="0"/>
                    </a:p>
                  </a:txBody>
                  <a:tcPr/>
                </a:tc>
                <a:tc>
                  <a:txBody>
                    <a:bodyPr/>
                    <a:lstStyle/>
                    <a:p>
                      <a:pPr marL="171450" indent="-171450">
                        <a:buFont typeface="Arial" panose="020B0604020202020204" pitchFamily="34" charset="0"/>
                        <a:buChar char="•"/>
                      </a:pPr>
                      <a:r>
                        <a:rPr lang="en-GB" sz="1200" dirty="0"/>
                        <a:t>Qualified Dispenser </a:t>
                      </a:r>
                    </a:p>
                    <a:p>
                      <a:pPr marL="171450" indent="-171450">
                        <a:buFont typeface="Arial" panose="020B0604020202020204" pitchFamily="34" charset="0"/>
                        <a:buChar char="•"/>
                      </a:pPr>
                      <a:r>
                        <a:rPr lang="en-GB" sz="1200" baseline="0" dirty="0"/>
                        <a:t>Evidence of further education activity and certification</a:t>
                      </a:r>
                    </a:p>
                    <a:p>
                      <a:pPr marL="171450" indent="-171450">
                        <a:buFont typeface="Arial" panose="020B0604020202020204" pitchFamily="34" charset="0"/>
                        <a:buChar char="•"/>
                      </a:pPr>
                      <a:r>
                        <a:rPr lang="en-GB" sz="1200" baseline="0" dirty="0"/>
                        <a:t>Any completed extended CPD specific to role</a:t>
                      </a:r>
                    </a:p>
                    <a:p>
                      <a:pPr marL="171450" indent="-171450">
                        <a:buFont typeface="Arial" panose="020B0604020202020204" pitchFamily="34" charset="0"/>
                        <a:buChar char="•"/>
                      </a:pPr>
                      <a:r>
                        <a:rPr lang="en-GB" sz="1200" baseline="0" dirty="0"/>
                        <a:t>Membership or work with local or national representative bodies (e.g. Associate IGPM, GPhC etc.) </a:t>
                      </a:r>
                    </a:p>
                    <a:p>
                      <a:pPr marL="171450" indent="-171450">
                        <a:buFont typeface="Arial" panose="020B0604020202020204" pitchFamily="34" charset="0"/>
                        <a:buChar char="•"/>
                      </a:pPr>
                      <a:r>
                        <a:rPr lang="en-GB" sz="1200" baseline="0" dirty="0"/>
                        <a:t>Further education and training planning</a:t>
                      </a:r>
                    </a:p>
                  </a:txBody>
                  <a:tcPr/>
                </a:tc>
                <a:extLst>
                  <a:ext uri="{0D108BD9-81ED-4DB2-BD59-A6C34878D82A}">
                    <a16:rowId xmlns:a16="http://schemas.microsoft.com/office/drawing/2014/main" val="10001"/>
                  </a:ext>
                </a:extLst>
              </a:tr>
              <a:tr h="370840">
                <a:tc>
                  <a:txBody>
                    <a:bodyPr/>
                    <a:lstStyle/>
                    <a:p>
                      <a:r>
                        <a:rPr lang="en-GB" sz="1200" dirty="0"/>
                        <a:t>2. Personal</a:t>
                      </a:r>
                      <a:r>
                        <a:rPr lang="en-GB" sz="1200" baseline="0" dirty="0"/>
                        <a:t> qualities, continuing professional development and working with others</a:t>
                      </a:r>
                      <a:endParaRPr lang="en-GB" sz="1200" dirty="0"/>
                    </a:p>
                  </a:txBody>
                  <a:tcPr/>
                </a:tc>
                <a:tc>
                  <a:txBody>
                    <a:bodyPr/>
                    <a:lstStyle/>
                    <a:p>
                      <a:pPr marL="171450" indent="-171450">
                        <a:buFont typeface="Arial" panose="020B0604020202020204" pitchFamily="34" charset="0"/>
                        <a:buChar char="•"/>
                      </a:pPr>
                      <a:r>
                        <a:rPr lang="en-GB" sz="1200" baseline="0" dirty="0"/>
                        <a:t>An example of developing self-awareness and reflective practice</a:t>
                      </a:r>
                    </a:p>
                    <a:p>
                      <a:pPr marL="171450" indent="-171450">
                        <a:buFont typeface="Arial" panose="020B0604020202020204" pitchFamily="34" charset="0"/>
                        <a:buChar char="•"/>
                      </a:pPr>
                      <a:r>
                        <a:rPr lang="en-GB" sz="1200" baseline="0" dirty="0"/>
                        <a:t>How you effectively and efficiently manage yourself and your time</a:t>
                      </a:r>
                    </a:p>
                    <a:p>
                      <a:pPr marL="171450" indent="-171450">
                        <a:buFont typeface="Arial" panose="020B0604020202020204" pitchFamily="34" charset="0"/>
                        <a:buChar char="•"/>
                      </a:pPr>
                      <a:r>
                        <a:rPr lang="en-GB" sz="1200" baseline="0" dirty="0"/>
                        <a:t>Evidence of recent CPD or training activity (At least 1 CPD activity annually for the preceding 2 years before application)</a:t>
                      </a:r>
                    </a:p>
                    <a:p>
                      <a:pPr marL="171450" indent="-171450">
                        <a:buFont typeface="Arial" panose="020B0604020202020204" pitchFamily="34" charset="0"/>
                        <a:buChar char="•"/>
                      </a:pPr>
                      <a:r>
                        <a:rPr lang="en-GB" sz="1200" baseline="0" dirty="0"/>
                        <a:t>Feedback and actions relating to last appraisal</a:t>
                      </a:r>
                    </a:p>
                    <a:p>
                      <a:pPr marL="171450" indent="-171450">
                        <a:buFont typeface="Arial" panose="020B0604020202020204" pitchFamily="34" charset="0"/>
                        <a:buChar char="•"/>
                      </a:pPr>
                      <a:r>
                        <a:rPr lang="en-GB" sz="1200" baseline="0" dirty="0"/>
                        <a:t>Example of acting with integrity and any written compliments received</a:t>
                      </a:r>
                    </a:p>
                  </a:txBody>
                  <a:tcPr/>
                </a:tc>
                <a:extLst>
                  <a:ext uri="{0D108BD9-81ED-4DB2-BD59-A6C34878D82A}">
                    <a16:rowId xmlns:a16="http://schemas.microsoft.com/office/drawing/2014/main" val="10002"/>
                  </a:ext>
                </a:extLst>
              </a:tr>
              <a:tr h="370840">
                <a:tc>
                  <a:txBody>
                    <a:bodyPr/>
                    <a:lstStyle/>
                    <a:p>
                      <a:r>
                        <a:rPr lang="en-GB" sz="1200"/>
                        <a:t>3. Leadership</a:t>
                      </a:r>
                      <a:r>
                        <a:rPr lang="en-GB" sz="1200" dirty="0"/>
                        <a:t>,</a:t>
                      </a:r>
                      <a:r>
                        <a:rPr lang="en-GB" sz="1200" baseline="0" dirty="0"/>
                        <a:t> level of responsibility and accountability, strategic planning, vision and decision making</a:t>
                      </a:r>
                      <a:endParaRPr lang="en-GB"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a:t>Clear definition of role carried out and key responsibilities in practice and fit within organisational structure</a:t>
                      </a:r>
                    </a:p>
                    <a:p>
                      <a:pPr marL="171450" indent="-171450">
                        <a:buFont typeface="Arial" panose="020B0604020202020204" pitchFamily="34" charset="0"/>
                        <a:buChar char="•"/>
                      </a:pPr>
                      <a:r>
                        <a:rPr lang="en-GB" sz="1200" baseline="0" dirty="0"/>
                        <a:t>The line management or supervision of staff</a:t>
                      </a:r>
                    </a:p>
                    <a:p>
                      <a:pPr marL="171450" indent="-171450">
                        <a:buFont typeface="Arial" panose="020B0604020202020204" pitchFamily="34" charset="0"/>
                        <a:buChar char="•"/>
                      </a:pPr>
                      <a:r>
                        <a:rPr lang="en-GB" sz="1200" baseline="0" dirty="0"/>
                        <a:t>The development and implementation of dispensary policies and procedures </a:t>
                      </a:r>
                    </a:p>
                    <a:p>
                      <a:pPr marL="171450" indent="-171450">
                        <a:buFont typeface="Arial" panose="020B0604020202020204" pitchFamily="34" charset="0"/>
                        <a:buChar char="•"/>
                      </a:pPr>
                      <a:r>
                        <a:rPr lang="en-GB" sz="1200" baseline="0" dirty="0"/>
                        <a:t>Developing and leading business improvement in the dispensary</a:t>
                      </a:r>
                    </a:p>
                    <a:p>
                      <a:pPr marL="171450" indent="-171450">
                        <a:buFont typeface="Arial" panose="020B0604020202020204" pitchFamily="34" charset="0"/>
                        <a:buChar char="•"/>
                      </a:pPr>
                      <a:r>
                        <a:rPr lang="en-GB" sz="1200" baseline="0" dirty="0"/>
                        <a:t>The design and implementation of new ways of working</a:t>
                      </a:r>
                    </a:p>
                    <a:p>
                      <a:pPr marL="171450" indent="-171450">
                        <a:buFont typeface="Arial" panose="020B0604020202020204" pitchFamily="34" charset="0"/>
                        <a:buChar char="•"/>
                      </a:pPr>
                      <a:r>
                        <a:rPr lang="en-GB" sz="1200" baseline="0" dirty="0"/>
                        <a:t>Acting decisively and enabling constructive decision making within the dispensary</a:t>
                      </a:r>
                    </a:p>
                    <a:p>
                      <a:pPr marL="171450" indent="-171450">
                        <a:buFont typeface="Arial" panose="020B0604020202020204" pitchFamily="34" charset="0"/>
                        <a:buChar char="•"/>
                      </a:pPr>
                      <a:r>
                        <a:rPr lang="en-GB" sz="1200" baseline="0" dirty="0"/>
                        <a:t>Contributing to and engaging with the wider practice leadership </a:t>
                      </a:r>
                    </a:p>
                    <a:p>
                      <a:pPr marL="171450" indent="-171450">
                        <a:buFont typeface="Arial" panose="020B0604020202020204" pitchFamily="34" charset="0"/>
                        <a:buChar char="•"/>
                      </a:pPr>
                      <a:r>
                        <a:rPr lang="en-GB" sz="1200" baseline="0" dirty="0"/>
                        <a:t>Supporting the personal development and appraisal of staff</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22979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783</TotalTime>
  <Words>1963</Words>
  <Application>Microsoft Macintosh PowerPoint</Application>
  <PresentationFormat>On-screen Show (4:3)</PresentationFormat>
  <Paragraphs>138</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vt:lpstr>
      <vt:lpstr>Wingdings</vt:lpstr>
      <vt:lpstr>Office Theme</vt:lpstr>
      <vt:lpstr>PowerPoint Presentation</vt:lpstr>
      <vt:lpstr>Background</vt:lpstr>
      <vt:lpstr> Full Membership Accreditation Framework </vt:lpstr>
      <vt:lpstr>Pre-qualifying criteria</vt:lpstr>
      <vt:lpstr>Supporting testimonials</vt:lpstr>
      <vt:lpstr>Awarding Panel</vt:lpstr>
      <vt:lpstr>Schedule and Fees</vt:lpstr>
      <vt:lpstr> Assessment Domains  </vt:lpstr>
      <vt:lpstr>PowerPoint Presentation</vt:lpstr>
      <vt:lpstr>PowerPoint Presentation</vt:lpstr>
      <vt:lpstr>PowerPoint Presentation</vt:lpstr>
      <vt:lpstr> Submission of evidence and marking</vt:lpstr>
    </vt:vector>
  </TitlesOfParts>
  <Company>NHS South West Commissioning Support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Clark Robyn (Roaming)</dc:creator>
  <cp:lastModifiedBy>IGPM Management</cp:lastModifiedBy>
  <cp:revision>46</cp:revision>
  <cp:lastPrinted>2022-03-21T00:24:12Z</cp:lastPrinted>
  <dcterms:created xsi:type="dcterms:W3CDTF">2021-10-22T10:23:37Z</dcterms:created>
  <dcterms:modified xsi:type="dcterms:W3CDTF">2025-09-26T10:27:37Z</dcterms:modified>
</cp:coreProperties>
</file>